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1" r:id="rId6"/>
    <p:sldId id="262" r:id="rId7"/>
    <p:sldId id="263" r:id="rId8"/>
    <p:sldId id="279" r:id="rId9"/>
    <p:sldId id="282" r:id="rId10"/>
    <p:sldId id="283" r:id="rId11"/>
    <p:sldId id="285" r:id="rId12"/>
    <p:sldId id="286" r:id="rId13"/>
    <p:sldId id="264" r:id="rId14"/>
    <p:sldId id="265" r:id="rId15"/>
    <p:sldId id="278" r:id="rId16"/>
    <p:sldId id="267" r:id="rId17"/>
    <p:sldId id="266" r:id="rId18"/>
    <p:sldId id="268" r:id="rId19"/>
    <p:sldId id="269" r:id="rId20"/>
    <p:sldId id="270" r:id="rId21"/>
    <p:sldId id="271" r:id="rId22"/>
    <p:sldId id="272" r:id="rId23"/>
    <p:sldId id="273" r:id="rId24"/>
    <p:sldId id="281" r:id="rId25"/>
    <p:sldId id="274" r:id="rId26"/>
    <p:sldId id="287" r:id="rId27"/>
    <p:sldId id="289" r:id="rId28"/>
    <p:sldId id="288" r:id="rId29"/>
    <p:sldId id="290" r:id="rId30"/>
    <p:sldId id="275" r:id="rId31"/>
    <p:sldId id="277" r:id="rId32"/>
    <p:sldId id="27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694C4-D74A-48C0-9D5B-885F39DC3CDD}"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384B5-8D03-414C-BCEA-4D139E337792}" type="slidenum">
              <a:rPr lang="en-US" smtClean="0"/>
              <a:t>‹#›</a:t>
            </a:fld>
            <a:endParaRPr lang="en-US"/>
          </a:p>
        </p:txBody>
      </p:sp>
    </p:spTree>
    <p:extLst>
      <p:ext uri="{BB962C8B-B14F-4D97-AF65-F5344CB8AC3E}">
        <p14:creationId xmlns:p14="http://schemas.microsoft.com/office/powerpoint/2010/main" val="6703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384B5-8D03-414C-BCEA-4D139E337792}" type="slidenum">
              <a:rPr lang="en-US" smtClean="0"/>
              <a:t>31</a:t>
            </a:fld>
            <a:endParaRPr lang="en-US"/>
          </a:p>
        </p:txBody>
      </p:sp>
    </p:spTree>
    <p:extLst>
      <p:ext uri="{BB962C8B-B14F-4D97-AF65-F5344CB8AC3E}">
        <p14:creationId xmlns:p14="http://schemas.microsoft.com/office/powerpoint/2010/main" val="3300204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3A261-FD96-6341-C432-FFD2B10A2A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5C692F-306E-E93D-A597-4E739852F2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2B1A2B-4FB9-2ADD-6683-36A73858FCCE}"/>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5" name="Footer Placeholder 4">
            <a:extLst>
              <a:ext uri="{FF2B5EF4-FFF2-40B4-BE49-F238E27FC236}">
                <a16:creationId xmlns:a16="http://schemas.microsoft.com/office/drawing/2014/main" id="{CE93FF05-A4DE-3C9A-F563-42994EB34E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35C4C-D820-8979-8DFB-B91DED64C54E}"/>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2583592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A382-0EFB-EF1F-87AD-CA375BEE2F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51C8CC-1142-EBAB-7823-38EBA5B77D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B8818-A842-71D3-3DDF-2CD160EC1AFB}"/>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5" name="Footer Placeholder 4">
            <a:extLst>
              <a:ext uri="{FF2B5EF4-FFF2-40B4-BE49-F238E27FC236}">
                <a16:creationId xmlns:a16="http://schemas.microsoft.com/office/drawing/2014/main" id="{CB52247E-E590-96AB-03EB-3F517150F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89E63-C999-78BB-4DF6-0D9EAA0475E7}"/>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2279885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5F5AB-88FC-6A7E-4F6D-D59D06409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87AB89-CA7B-BF39-6E81-451545B44F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342F7-E97B-911C-1104-159E6DF13354}"/>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5" name="Footer Placeholder 4">
            <a:extLst>
              <a:ext uri="{FF2B5EF4-FFF2-40B4-BE49-F238E27FC236}">
                <a16:creationId xmlns:a16="http://schemas.microsoft.com/office/drawing/2014/main" id="{F541C2A4-1CA1-AB96-8840-762B8B344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80FD6-18C8-B1CA-8AA6-96A6A75D1707}"/>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2822870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86815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457346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12529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38565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72350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63691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8183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3610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6FD6-5038-A6E7-5490-3D779E976D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F10C9D-742A-AF6E-9978-5A484B467A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F5A9F-3A30-4828-1E05-231D4F008F6B}"/>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5" name="Footer Placeholder 4">
            <a:extLst>
              <a:ext uri="{FF2B5EF4-FFF2-40B4-BE49-F238E27FC236}">
                <a16:creationId xmlns:a16="http://schemas.microsoft.com/office/drawing/2014/main" id="{B2A8A326-5B08-3C45-A3DB-DA26E266A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16780-1CFB-B198-2AB1-D9784B02C10D}"/>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3276980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62149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729874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19283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54972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59011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95874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55203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935196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8469351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64097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6EFD-DECE-959B-453F-5A7AE9B77A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5CF41B-ED99-F0FC-6BA2-EFA516C1CF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19AAF3-C526-C7B7-C38E-44CDFCE1248F}"/>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5" name="Footer Placeholder 4">
            <a:extLst>
              <a:ext uri="{FF2B5EF4-FFF2-40B4-BE49-F238E27FC236}">
                <a16:creationId xmlns:a16="http://schemas.microsoft.com/office/drawing/2014/main" id="{4B3CACA5-C5DE-8414-A0DC-D7B643F0B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A8C45-6B83-5EB0-479E-30B8F2D3760A}"/>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34884977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sp>
      <p:sp>
        <p:nvSpPr>
          <p:cNvPr id="3" name="Shape 1"/>
          <p:cNvSpPr/>
          <p:nvPr/>
        </p:nvSpPr>
        <p:spPr>
          <a:xfrm>
            <a:off x="0" y="0"/>
            <a:ext cx="12192000" cy="68580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235388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10303"/>
          </a:solidFill>
          <a:ln/>
        </p:spPr>
        <p:txBody>
          <a:bodyPr/>
          <a:lstStyle/>
          <a:p>
            <a:endParaRPr lang="en-US"/>
          </a:p>
        </p:txBody>
      </p:sp>
      <p:sp>
        <p:nvSpPr>
          <p:cNvPr id="3" name="Shape 1"/>
          <p:cNvSpPr/>
          <p:nvPr/>
        </p:nvSpPr>
        <p:spPr>
          <a:xfrm>
            <a:off x="0" y="0"/>
            <a:ext cx="12192000" cy="6858000"/>
          </a:xfrm>
          <a:prstGeom prst="rect">
            <a:avLst/>
          </a:prstGeom>
          <a:solidFill>
            <a:srgbClr val="212121"/>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2303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21EE-F4A2-169D-0312-C5E125C2AF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10D52-B247-46CD-DB20-E8BDA8397B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41D354-C7E1-3427-A987-F05F668E47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6972C0-99CF-A13C-5377-C76314A2415E}"/>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6" name="Footer Placeholder 5">
            <a:extLst>
              <a:ext uri="{FF2B5EF4-FFF2-40B4-BE49-F238E27FC236}">
                <a16:creationId xmlns:a16="http://schemas.microsoft.com/office/drawing/2014/main" id="{0A126643-1CA9-2967-D57D-C65794A1A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4F04DA-5951-13DF-3235-5272A352E024}"/>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410837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5642-446C-A01D-9E72-3BFC9B2D18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DA58C6-CEA7-A84E-E7E3-3C4B1BA5D2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61C9C8-BF94-1EDD-B4C0-CE61CF39D5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2B5A7F-3B2F-FAEA-5E14-E04873ED4F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2CCE6E-D8DC-A7D8-8EE9-1B47F71F88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E0C1FC-9489-E1F6-3E5E-99C3379F5619}"/>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8" name="Footer Placeholder 7">
            <a:extLst>
              <a:ext uri="{FF2B5EF4-FFF2-40B4-BE49-F238E27FC236}">
                <a16:creationId xmlns:a16="http://schemas.microsoft.com/office/drawing/2014/main" id="{6DCDA8BB-0AA7-0181-C62B-AAD4F65EA2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33808-2BE8-3D96-5DCA-9833262898EA}"/>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289171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AC77-A11B-05BC-3BE0-3D0C77DA38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7E2380-66C3-B344-DD5C-EE9AC2186816}"/>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4" name="Footer Placeholder 3">
            <a:extLst>
              <a:ext uri="{FF2B5EF4-FFF2-40B4-BE49-F238E27FC236}">
                <a16:creationId xmlns:a16="http://schemas.microsoft.com/office/drawing/2014/main" id="{2BDB41AE-26D1-1A69-C255-0B8152EF15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1DA967-60A4-C81C-A827-0018AD9718FA}"/>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2052008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03418-EE41-1164-61F8-F0009978179A}"/>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3" name="Footer Placeholder 2">
            <a:extLst>
              <a:ext uri="{FF2B5EF4-FFF2-40B4-BE49-F238E27FC236}">
                <a16:creationId xmlns:a16="http://schemas.microsoft.com/office/drawing/2014/main" id="{C6B6DFD3-EC0F-448C-666C-4162AB2D46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A4BF8B-181A-A0B7-161E-90D14E9E7ECA}"/>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2372671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17A-57D8-835A-EDD2-F8E24A7171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00C549-E602-25CB-AC37-B5921BFA7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0A9B0C-3B1D-4885-6466-FAF68DF366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087798-6C18-1179-9018-C98338B8D0DC}"/>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6" name="Footer Placeholder 5">
            <a:extLst>
              <a:ext uri="{FF2B5EF4-FFF2-40B4-BE49-F238E27FC236}">
                <a16:creationId xmlns:a16="http://schemas.microsoft.com/office/drawing/2014/main" id="{7CF0D424-753E-8FBF-79BB-C48A34C37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4E713E-F543-B6EE-534A-709F7DCEE656}"/>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266158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EE97-620E-77D8-BBB2-C4AF3A323F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F9FBC-CCBE-34FE-5F7F-B90DCDF461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3963CF-5E88-43A3-72B5-4F88BE23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ECCD03-5CF0-4AD4-987D-7D2B36BB89D6}"/>
              </a:ext>
            </a:extLst>
          </p:cNvPr>
          <p:cNvSpPr>
            <a:spLocks noGrp="1"/>
          </p:cNvSpPr>
          <p:nvPr>
            <p:ph type="dt" sz="half" idx="10"/>
          </p:nvPr>
        </p:nvSpPr>
        <p:spPr/>
        <p:txBody>
          <a:bodyPr/>
          <a:lstStyle/>
          <a:p>
            <a:fld id="{FF5CF803-FCE4-46C3-BBE6-51A163AD6829}" type="datetimeFigureOut">
              <a:rPr lang="en-US" smtClean="0"/>
              <a:t>12/8/2025</a:t>
            </a:fld>
            <a:endParaRPr lang="en-US"/>
          </a:p>
        </p:txBody>
      </p:sp>
      <p:sp>
        <p:nvSpPr>
          <p:cNvPr id="6" name="Footer Placeholder 5">
            <a:extLst>
              <a:ext uri="{FF2B5EF4-FFF2-40B4-BE49-F238E27FC236}">
                <a16:creationId xmlns:a16="http://schemas.microsoft.com/office/drawing/2014/main" id="{B6C93D32-99C0-F385-EC02-BB7544CB63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B6744-BC89-53BC-0561-FFE87F114DB4}"/>
              </a:ext>
            </a:extLst>
          </p:cNvPr>
          <p:cNvSpPr>
            <a:spLocks noGrp="1"/>
          </p:cNvSpPr>
          <p:nvPr>
            <p:ph type="sldNum" sz="quarter" idx="12"/>
          </p:nvPr>
        </p:nvSpPr>
        <p:spPr/>
        <p:txBody>
          <a:bodyPr/>
          <a:lstStyle/>
          <a:p>
            <a:fld id="{849CF3C7-BA4F-4F1F-938A-4FB5F001CB33}" type="slidenum">
              <a:rPr lang="en-US" smtClean="0"/>
              <a:t>‹#›</a:t>
            </a:fld>
            <a:endParaRPr lang="en-US"/>
          </a:p>
        </p:txBody>
      </p:sp>
    </p:spTree>
    <p:extLst>
      <p:ext uri="{BB962C8B-B14F-4D97-AF65-F5344CB8AC3E}">
        <p14:creationId xmlns:p14="http://schemas.microsoft.com/office/powerpoint/2010/main" val="560064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6DB55-67EF-CA16-B3F4-B18E6D5CB7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008A98-15E4-7758-942F-072061B764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82EE66-B6BF-6FF0-ABE4-7F58C1ABB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5CF803-FCE4-46C3-BBE6-51A163AD6829}" type="datetimeFigureOut">
              <a:rPr lang="en-US" smtClean="0"/>
              <a:t>12/8/2025</a:t>
            </a:fld>
            <a:endParaRPr lang="en-US"/>
          </a:p>
        </p:txBody>
      </p:sp>
      <p:sp>
        <p:nvSpPr>
          <p:cNvPr id="5" name="Footer Placeholder 4">
            <a:extLst>
              <a:ext uri="{FF2B5EF4-FFF2-40B4-BE49-F238E27FC236}">
                <a16:creationId xmlns:a16="http://schemas.microsoft.com/office/drawing/2014/main" id="{C4053000-5155-C169-7DC2-4B235904E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3EA9A0-720F-D74D-BB61-2F2E4770CF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9CF3C7-BA4F-4F1F-938A-4FB5F001CB33}" type="slidenum">
              <a:rPr lang="en-US" smtClean="0"/>
              <a:t>‹#›</a:t>
            </a:fld>
            <a:endParaRPr lang="en-US"/>
          </a:p>
        </p:txBody>
      </p:sp>
    </p:spTree>
    <p:extLst>
      <p:ext uri="{BB962C8B-B14F-4D97-AF65-F5344CB8AC3E}">
        <p14:creationId xmlns:p14="http://schemas.microsoft.com/office/powerpoint/2010/main" val="3783561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hyperlink" Target="https://www.opencart.com/index.php?route=cms/demo" TargetMode="External"/><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hyperlink" Target="https://github.com/RewanAbdulkariem/DEPI-Final-Project" TargetMode="External"/><Relationship Id="rId5" Type="http://schemas.openxmlformats.org/officeDocument/2006/relationships/hyperlink" Target="https://rewankhaled2001.atlassian.net/jira/software/projects/OP/summary" TargetMode="External"/><Relationship Id="rId4" Type="http://schemas.openxmlformats.org/officeDocument/2006/relationships/hyperlink" Target="https://app.getpostman.com/join-team?invite_code=89e4f3c752dd7b11a0817c3d275a9c529294b8722f8a7bbb3d7a70af5b0450a7&amp;target_code=15721fbafa50c5e2b6b620d43a5a83e4"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8930" y="552004"/>
            <a:ext cx="10751939" cy="1285875"/>
          </a:xfrm>
          <a:prstGeom prst="rect">
            <a:avLst/>
          </a:prstGeom>
          <a:noFill/>
          <a:ln/>
        </p:spPr>
        <p:txBody>
          <a:bodyPr wrap="square" lIns="0" tIns="0" rIns="0" bIns="0" rtlCol="0" anchor="t"/>
          <a:lstStyle/>
          <a:p>
            <a:pPr>
              <a:lnSpc>
                <a:spcPts val="5041"/>
              </a:lnSpc>
            </a:pPr>
            <a:r>
              <a:rPr lang="en-US" sz="4400" b="1" dirty="0">
                <a:solidFill>
                  <a:srgbClr val="FFFFFF"/>
                </a:solidFill>
                <a:latin typeface="Unbounded Bold" pitchFamily="34" charset="0"/>
                <a:ea typeface="Unbounded Bold" pitchFamily="34" charset="-122"/>
                <a:cs typeface="Unbounded Bold" pitchFamily="34" charset="-120"/>
              </a:rPr>
              <a:t>DEPI Graduation Project Presentation – 2025</a:t>
            </a:r>
            <a:endParaRPr lang="en-US" sz="4400" dirty="0"/>
          </a:p>
        </p:txBody>
      </p:sp>
      <p:sp>
        <p:nvSpPr>
          <p:cNvPr id="3" name="Shape 1"/>
          <p:cNvSpPr/>
          <p:nvPr/>
        </p:nvSpPr>
        <p:spPr>
          <a:xfrm>
            <a:off x="720031" y="2447231"/>
            <a:ext cx="10751939" cy="3557984"/>
          </a:xfrm>
          <a:prstGeom prst="roundRect">
            <a:avLst>
              <a:gd name="adj" fmla="val 8674"/>
            </a:avLst>
          </a:prstGeom>
          <a:noFill/>
          <a:ln w="15240">
            <a:solidFill>
              <a:srgbClr val="FFFFFF">
                <a:alpha val="24000"/>
              </a:srgbClr>
            </a:solidFill>
            <a:prstDash val="solid"/>
          </a:ln>
        </p:spPr>
        <p:txBody>
          <a:bodyPr/>
          <a:lstStyle/>
          <a:p>
            <a:endParaRPr lang="en-US"/>
          </a:p>
        </p:txBody>
      </p:sp>
      <p:sp>
        <p:nvSpPr>
          <p:cNvPr id="4" name="Shape 2"/>
          <p:cNvSpPr/>
          <p:nvPr/>
        </p:nvSpPr>
        <p:spPr>
          <a:xfrm>
            <a:off x="732731" y="2459931"/>
            <a:ext cx="10726539" cy="588764"/>
          </a:xfrm>
          <a:prstGeom prst="rect">
            <a:avLst/>
          </a:prstGeom>
          <a:solidFill>
            <a:srgbClr val="FFFFFF">
              <a:alpha val="4000"/>
            </a:srgbClr>
          </a:solidFill>
          <a:ln/>
        </p:spPr>
        <p:txBody>
          <a:bodyPr/>
          <a:lstStyle/>
          <a:p>
            <a:endParaRPr lang="en-US"/>
          </a:p>
        </p:txBody>
      </p:sp>
      <p:sp>
        <p:nvSpPr>
          <p:cNvPr id="5" name="Text 3"/>
          <p:cNvSpPr/>
          <p:nvPr/>
        </p:nvSpPr>
        <p:spPr>
          <a:xfrm>
            <a:off x="938510" y="2589709"/>
            <a:ext cx="4910038" cy="329208"/>
          </a:xfrm>
          <a:prstGeom prst="rect">
            <a:avLst/>
          </a:prstGeom>
          <a:noFill/>
          <a:ln/>
        </p:spPr>
        <p:txBody>
          <a:bodyPr wrap="none" lIns="0" tIns="0" rIns="0" bIns="0" rtlCol="0" anchor="t"/>
          <a:lstStyle/>
          <a:p>
            <a:pPr>
              <a:lnSpc>
                <a:spcPts val="2583"/>
              </a:lnSpc>
            </a:pPr>
            <a:r>
              <a:rPr lang="en-US" sz="1583" dirty="0">
                <a:solidFill>
                  <a:srgbClr val="E5E0DF"/>
                </a:solidFill>
                <a:latin typeface="Unbounded Bold" pitchFamily="2" charset="0"/>
                <a:ea typeface="Open Sans" pitchFamily="34" charset="-122"/>
                <a:cs typeface="Open Sans" pitchFamily="34" charset="-120"/>
              </a:rPr>
              <a:t>Rewan Khaled</a:t>
            </a:r>
            <a:endParaRPr lang="en-US" sz="1583" dirty="0">
              <a:latin typeface="Unbounded Bold" pitchFamily="2" charset="0"/>
            </a:endParaRPr>
          </a:p>
        </p:txBody>
      </p:sp>
      <p:sp>
        <p:nvSpPr>
          <p:cNvPr id="6" name="Text 4"/>
          <p:cNvSpPr/>
          <p:nvPr/>
        </p:nvSpPr>
        <p:spPr>
          <a:xfrm>
            <a:off x="6266259" y="2589709"/>
            <a:ext cx="4987330" cy="329208"/>
          </a:xfrm>
          <a:prstGeom prst="rect">
            <a:avLst/>
          </a:prstGeom>
          <a:noFill/>
          <a:ln/>
        </p:spPr>
        <p:txBody>
          <a:bodyPr wrap="none" lIns="0" tIns="0" rIns="0" bIns="0" rtlCol="0" anchor="t"/>
          <a:lstStyle/>
          <a:p>
            <a:pPr>
              <a:lnSpc>
                <a:spcPts val="2583"/>
              </a:lnSpc>
            </a:pPr>
            <a:endParaRPr lang="en-US" sz="1583" dirty="0"/>
          </a:p>
        </p:txBody>
      </p:sp>
      <p:sp>
        <p:nvSpPr>
          <p:cNvPr id="7" name="Shape 5"/>
          <p:cNvSpPr/>
          <p:nvPr/>
        </p:nvSpPr>
        <p:spPr>
          <a:xfrm>
            <a:off x="732731" y="3048695"/>
            <a:ext cx="10726539" cy="588764"/>
          </a:xfrm>
          <a:prstGeom prst="rect">
            <a:avLst/>
          </a:prstGeom>
          <a:solidFill>
            <a:srgbClr val="000000">
              <a:alpha val="4000"/>
            </a:srgbClr>
          </a:solidFill>
          <a:ln/>
        </p:spPr>
        <p:txBody>
          <a:bodyPr/>
          <a:lstStyle/>
          <a:p>
            <a:endParaRPr lang="en-US" sz="1500" dirty="0"/>
          </a:p>
        </p:txBody>
      </p:sp>
      <p:sp>
        <p:nvSpPr>
          <p:cNvPr id="8" name="Text 6"/>
          <p:cNvSpPr/>
          <p:nvPr/>
        </p:nvSpPr>
        <p:spPr>
          <a:xfrm>
            <a:off x="938510" y="3178473"/>
            <a:ext cx="4910038" cy="329208"/>
          </a:xfrm>
          <a:prstGeom prst="rect">
            <a:avLst/>
          </a:prstGeom>
          <a:noFill/>
          <a:ln/>
        </p:spPr>
        <p:txBody>
          <a:bodyPr wrap="none" lIns="0" tIns="0" rIns="0" bIns="0" rtlCol="0" anchor="t"/>
          <a:lstStyle/>
          <a:p>
            <a:pPr>
              <a:lnSpc>
                <a:spcPts val="2583"/>
              </a:lnSpc>
            </a:pPr>
            <a:r>
              <a:rPr lang="en-US" sz="1583" dirty="0" err="1">
                <a:solidFill>
                  <a:srgbClr val="E5E0DF"/>
                </a:solidFill>
                <a:latin typeface="Unbounded Bold" pitchFamily="2" charset="0"/>
                <a:ea typeface="Open Sans" pitchFamily="34" charset="-122"/>
                <a:cs typeface="Open Sans" pitchFamily="34" charset="-120"/>
              </a:rPr>
              <a:t>Makarious</a:t>
            </a:r>
            <a:r>
              <a:rPr lang="en-US" sz="1583" dirty="0">
                <a:solidFill>
                  <a:srgbClr val="E5E0DF"/>
                </a:solidFill>
                <a:latin typeface="Unbounded Bold" pitchFamily="2" charset="0"/>
                <a:ea typeface="Open Sans" pitchFamily="34" charset="-122"/>
                <a:cs typeface="Open Sans" pitchFamily="34" charset="-120"/>
              </a:rPr>
              <a:t> </a:t>
            </a:r>
            <a:r>
              <a:rPr lang="en-US" sz="1583" dirty="0" err="1">
                <a:solidFill>
                  <a:srgbClr val="E5E0DF"/>
                </a:solidFill>
                <a:latin typeface="Unbounded Bold" pitchFamily="2" charset="0"/>
                <a:ea typeface="Open Sans" pitchFamily="34" charset="-122"/>
                <a:cs typeface="Open Sans" pitchFamily="34" charset="-120"/>
              </a:rPr>
              <a:t>Zaytoun</a:t>
            </a:r>
            <a:endParaRPr lang="en-US" sz="1583" dirty="0">
              <a:latin typeface="Unbounded Bold" pitchFamily="2" charset="0"/>
            </a:endParaRPr>
          </a:p>
        </p:txBody>
      </p:sp>
      <p:sp>
        <p:nvSpPr>
          <p:cNvPr id="9" name="Text 7"/>
          <p:cNvSpPr/>
          <p:nvPr/>
        </p:nvSpPr>
        <p:spPr>
          <a:xfrm>
            <a:off x="6266259" y="3178473"/>
            <a:ext cx="4987330" cy="329208"/>
          </a:xfrm>
          <a:prstGeom prst="rect">
            <a:avLst/>
          </a:prstGeom>
          <a:noFill/>
          <a:ln/>
        </p:spPr>
        <p:txBody>
          <a:bodyPr wrap="none" lIns="0" tIns="0" rIns="0" bIns="0" rtlCol="0" anchor="t"/>
          <a:lstStyle/>
          <a:p>
            <a:pPr>
              <a:lnSpc>
                <a:spcPts val="2583"/>
              </a:lnSpc>
            </a:pPr>
            <a:endParaRPr lang="en-US" sz="1583" dirty="0"/>
          </a:p>
        </p:txBody>
      </p:sp>
      <p:sp>
        <p:nvSpPr>
          <p:cNvPr id="10" name="Shape 8"/>
          <p:cNvSpPr/>
          <p:nvPr/>
        </p:nvSpPr>
        <p:spPr>
          <a:xfrm>
            <a:off x="732731" y="3637459"/>
            <a:ext cx="10726539" cy="588764"/>
          </a:xfrm>
          <a:prstGeom prst="rect">
            <a:avLst/>
          </a:prstGeom>
          <a:solidFill>
            <a:srgbClr val="FFFFFF">
              <a:alpha val="4000"/>
            </a:srgbClr>
          </a:solidFill>
          <a:ln/>
        </p:spPr>
        <p:txBody>
          <a:bodyPr/>
          <a:lstStyle/>
          <a:p>
            <a:endParaRPr lang="en-US" sz="1500" dirty="0"/>
          </a:p>
        </p:txBody>
      </p:sp>
      <p:sp>
        <p:nvSpPr>
          <p:cNvPr id="11" name="Text 9"/>
          <p:cNvSpPr/>
          <p:nvPr/>
        </p:nvSpPr>
        <p:spPr>
          <a:xfrm>
            <a:off x="938510" y="3767237"/>
            <a:ext cx="4910038" cy="329208"/>
          </a:xfrm>
          <a:prstGeom prst="rect">
            <a:avLst/>
          </a:prstGeom>
          <a:noFill/>
          <a:ln/>
        </p:spPr>
        <p:txBody>
          <a:bodyPr wrap="none" lIns="0" tIns="0" rIns="0" bIns="0" rtlCol="0" anchor="t"/>
          <a:lstStyle/>
          <a:p>
            <a:pPr>
              <a:lnSpc>
                <a:spcPts val="2583"/>
              </a:lnSpc>
            </a:pPr>
            <a:r>
              <a:rPr lang="en-US" sz="1583" dirty="0">
                <a:solidFill>
                  <a:srgbClr val="E5E0DF"/>
                </a:solidFill>
                <a:latin typeface="Unbounded Bold" pitchFamily="2" charset="0"/>
                <a:ea typeface="Open Sans" pitchFamily="34" charset="-122"/>
                <a:cs typeface="Open Sans" pitchFamily="34" charset="-120"/>
              </a:rPr>
              <a:t>Ahmed EL-Banna</a:t>
            </a:r>
            <a:endParaRPr lang="en-US" sz="1583" dirty="0">
              <a:latin typeface="Unbounded Bold" pitchFamily="2" charset="0"/>
            </a:endParaRPr>
          </a:p>
        </p:txBody>
      </p:sp>
      <p:sp>
        <p:nvSpPr>
          <p:cNvPr id="12" name="Text 10"/>
          <p:cNvSpPr/>
          <p:nvPr/>
        </p:nvSpPr>
        <p:spPr>
          <a:xfrm>
            <a:off x="6266259" y="3767237"/>
            <a:ext cx="4987330" cy="329208"/>
          </a:xfrm>
          <a:prstGeom prst="rect">
            <a:avLst/>
          </a:prstGeom>
          <a:noFill/>
          <a:ln/>
        </p:spPr>
        <p:txBody>
          <a:bodyPr wrap="none" lIns="0" tIns="0" rIns="0" bIns="0" rtlCol="0" anchor="t"/>
          <a:lstStyle/>
          <a:p>
            <a:pPr>
              <a:lnSpc>
                <a:spcPts val="2583"/>
              </a:lnSpc>
            </a:pPr>
            <a:endParaRPr lang="en-US" sz="1583" dirty="0"/>
          </a:p>
        </p:txBody>
      </p:sp>
      <p:sp>
        <p:nvSpPr>
          <p:cNvPr id="13" name="Shape 11"/>
          <p:cNvSpPr/>
          <p:nvPr/>
        </p:nvSpPr>
        <p:spPr>
          <a:xfrm>
            <a:off x="732731" y="4226223"/>
            <a:ext cx="10726539" cy="588764"/>
          </a:xfrm>
          <a:prstGeom prst="rect">
            <a:avLst/>
          </a:prstGeom>
          <a:solidFill>
            <a:srgbClr val="000000">
              <a:alpha val="4000"/>
            </a:srgbClr>
          </a:solidFill>
          <a:ln/>
        </p:spPr>
        <p:txBody>
          <a:bodyPr/>
          <a:lstStyle/>
          <a:p>
            <a:endParaRPr lang="en-US"/>
          </a:p>
        </p:txBody>
      </p:sp>
      <p:sp>
        <p:nvSpPr>
          <p:cNvPr id="14" name="Text 12"/>
          <p:cNvSpPr/>
          <p:nvPr/>
        </p:nvSpPr>
        <p:spPr>
          <a:xfrm>
            <a:off x="938510" y="4356001"/>
            <a:ext cx="4910038" cy="329208"/>
          </a:xfrm>
          <a:prstGeom prst="rect">
            <a:avLst/>
          </a:prstGeom>
          <a:noFill/>
          <a:ln/>
        </p:spPr>
        <p:txBody>
          <a:bodyPr wrap="none" lIns="0" tIns="0" rIns="0" bIns="0" rtlCol="0" anchor="t"/>
          <a:lstStyle/>
          <a:p>
            <a:pPr>
              <a:lnSpc>
                <a:spcPts val="2583"/>
              </a:lnSpc>
            </a:pPr>
            <a:r>
              <a:rPr lang="en-US" sz="1583" dirty="0">
                <a:solidFill>
                  <a:srgbClr val="E5E0DF"/>
                </a:solidFill>
                <a:latin typeface="Unbounded Bold" pitchFamily="2" charset="0"/>
                <a:ea typeface="Open Sans" pitchFamily="34" charset="-122"/>
                <a:cs typeface="Open Sans" pitchFamily="34" charset="-120"/>
              </a:rPr>
              <a:t>Mohammed Henna</a:t>
            </a:r>
            <a:endParaRPr lang="en-US" sz="1583" dirty="0">
              <a:latin typeface="Unbounded Bold" pitchFamily="2" charset="0"/>
            </a:endParaRPr>
          </a:p>
        </p:txBody>
      </p:sp>
      <p:sp>
        <p:nvSpPr>
          <p:cNvPr id="15" name="Text 13"/>
          <p:cNvSpPr/>
          <p:nvPr/>
        </p:nvSpPr>
        <p:spPr>
          <a:xfrm>
            <a:off x="6266259" y="4356001"/>
            <a:ext cx="4987330" cy="329208"/>
          </a:xfrm>
          <a:prstGeom prst="rect">
            <a:avLst/>
          </a:prstGeom>
          <a:noFill/>
          <a:ln/>
        </p:spPr>
        <p:txBody>
          <a:bodyPr wrap="none" lIns="0" tIns="0" rIns="0" bIns="0" rtlCol="0" anchor="t"/>
          <a:lstStyle/>
          <a:p>
            <a:pPr>
              <a:lnSpc>
                <a:spcPts val="2583"/>
              </a:lnSpc>
            </a:pPr>
            <a:endParaRPr lang="en-US" sz="1583" dirty="0"/>
          </a:p>
        </p:txBody>
      </p:sp>
      <p:sp>
        <p:nvSpPr>
          <p:cNvPr id="16" name="Shape 14"/>
          <p:cNvSpPr/>
          <p:nvPr/>
        </p:nvSpPr>
        <p:spPr>
          <a:xfrm>
            <a:off x="732731" y="4814987"/>
            <a:ext cx="10726539" cy="588764"/>
          </a:xfrm>
          <a:prstGeom prst="rect">
            <a:avLst/>
          </a:prstGeom>
          <a:solidFill>
            <a:srgbClr val="FFFFFF">
              <a:alpha val="4000"/>
            </a:srgbClr>
          </a:solidFill>
          <a:ln/>
        </p:spPr>
        <p:txBody>
          <a:bodyPr/>
          <a:lstStyle/>
          <a:p>
            <a:endParaRPr lang="en-US"/>
          </a:p>
        </p:txBody>
      </p:sp>
      <p:sp>
        <p:nvSpPr>
          <p:cNvPr id="17" name="Text 15"/>
          <p:cNvSpPr/>
          <p:nvPr/>
        </p:nvSpPr>
        <p:spPr>
          <a:xfrm>
            <a:off x="938510" y="4944765"/>
            <a:ext cx="4910038" cy="329208"/>
          </a:xfrm>
          <a:prstGeom prst="rect">
            <a:avLst/>
          </a:prstGeom>
          <a:noFill/>
          <a:ln/>
        </p:spPr>
        <p:txBody>
          <a:bodyPr wrap="none" lIns="0" tIns="0" rIns="0" bIns="0" rtlCol="0" anchor="t"/>
          <a:lstStyle/>
          <a:p>
            <a:pPr>
              <a:lnSpc>
                <a:spcPts val="2583"/>
              </a:lnSpc>
            </a:pPr>
            <a:r>
              <a:rPr lang="en-US" sz="1583" dirty="0" err="1">
                <a:solidFill>
                  <a:srgbClr val="E5E0DF"/>
                </a:solidFill>
                <a:latin typeface="Unbounded Bold" pitchFamily="2" charset="0"/>
                <a:ea typeface="Open Sans" pitchFamily="34" charset="-122"/>
                <a:cs typeface="Open Sans" pitchFamily="34" charset="-120"/>
              </a:rPr>
              <a:t>Amany</a:t>
            </a:r>
            <a:r>
              <a:rPr lang="en-US" sz="1583" dirty="0">
                <a:solidFill>
                  <a:srgbClr val="E5E0DF"/>
                </a:solidFill>
                <a:latin typeface="Unbounded Bold" pitchFamily="2" charset="0"/>
                <a:ea typeface="Open Sans" pitchFamily="34" charset="-122"/>
                <a:cs typeface="Open Sans" pitchFamily="34" charset="-120"/>
              </a:rPr>
              <a:t> Ayman</a:t>
            </a:r>
            <a:endParaRPr lang="en-US" sz="1583" dirty="0">
              <a:latin typeface="Unbounded Bold" pitchFamily="2" charset="0"/>
            </a:endParaRPr>
          </a:p>
        </p:txBody>
      </p:sp>
      <p:sp>
        <p:nvSpPr>
          <p:cNvPr id="18" name="Text 16"/>
          <p:cNvSpPr/>
          <p:nvPr/>
        </p:nvSpPr>
        <p:spPr>
          <a:xfrm>
            <a:off x="6266259" y="4944765"/>
            <a:ext cx="4987330" cy="329208"/>
          </a:xfrm>
          <a:prstGeom prst="rect">
            <a:avLst/>
          </a:prstGeom>
          <a:noFill/>
          <a:ln/>
        </p:spPr>
        <p:txBody>
          <a:bodyPr wrap="none" lIns="0" tIns="0" rIns="0" bIns="0" rtlCol="0" anchor="t"/>
          <a:lstStyle/>
          <a:p>
            <a:pPr>
              <a:lnSpc>
                <a:spcPts val="2583"/>
              </a:lnSpc>
            </a:pPr>
            <a:endParaRPr lang="en-US" sz="1583" dirty="0"/>
          </a:p>
        </p:txBody>
      </p:sp>
      <p:sp>
        <p:nvSpPr>
          <p:cNvPr id="19" name="Shape 17"/>
          <p:cNvSpPr/>
          <p:nvPr/>
        </p:nvSpPr>
        <p:spPr>
          <a:xfrm>
            <a:off x="732731" y="5403751"/>
            <a:ext cx="10726539" cy="588764"/>
          </a:xfrm>
          <a:prstGeom prst="rect">
            <a:avLst/>
          </a:prstGeom>
          <a:solidFill>
            <a:srgbClr val="000000">
              <a:alpha val="4000"/>
            </a:srgbClr>
          </a:solidFill>
          <a:ln/>
        </p:spPr>
        <p:txBody>
          <a:bodyPr/>
          <a:lstStyle/>
          <a:p>
            <a:endParaRPr lang="en-US"/>
          </a:p>
        </p:txBody>
      </p:sp>
      <p:sp>
        <p:nvSpPr>
          <p:cNvPr id="20" name="Text 18"/>
          <p:cNvSpPr/>
          <p:nvPr/>
        </p:nvSpPr>
        <p:spPr>
          <a:xfrm>
            <a:off x="938510" y="5533529"/>
            <a:ext cx="4910038" cy="329208"/>
          </a:xfrm>
          <a:prstGeom prst="rect">
            <a:avLst/>
          </a:prstGeom>
          <a:noFill/>
          <a:ln/>
        </p:spPr>
        <p:txBody>
          <a:bodyPr wrap="none" lIns="0" tIns="0" rIns="0" bIns="0" rtlCol="0" anchor="t"/>
          <a:lstStyle/>
          <a:p>
            <a:pPr>
              <a:lnSpc>
                <a:spcPts val="2583"/>
              </a:lnSpc>
            </a:pPr>
            <a:r>
              <a:rPr lang="en-US" sz="1583" dirty="0" err="1">
                <a:solidFill>
                  <a:srgbClr val="E5E0DF"/>
                </a:solidFill>
                <a:latin typeface="Unbounded Bold" pitchFamily="2" charset="0"/>
                <a:ea typeface="Open Sans" pitchFamily="34" charset="-122"/>
                <a:cs typeface="Open Sans" pitchFamily="34" charset="-120"/>
              </a:rPr>
              <a:t>Noha</a:t>
            </a:r>
            <a:r>
              <a:rPr lang="en-US" sz="1583" dirty="0">
                <a:solidFill>
                  <a:srgbClr val="E5E0DF"/>
                </a:solidFill>
                <a:latin typeface="Unbounded Bold" pitchFamily="2" charset="0"/>
                <a:ea typeface="Open Sans" pitchFamily="34" charset="-122"/>
                <a:cs typeface="Open Sans" pitchFamily="34" charset="-120"/>
              </a:rPr>
              <a:t> Mohammed</a:t>
            </a:r>
            <a:endParaRPr lang="en-US" sz="1583" dirty="0">
              <a:latin typeface="Unbounded Bold" pitchFamily="2" charset="0"/>
            </a:endParaRPr>
          </a:p>
        </p:txBody>
      </p:sp>
      <p:sp>
        <p:nvSpPr>
          <p:cNvPr id="21" name="Text 19"/>
          <p:cNvSpPr/>
          <p:nvPr/>
        </p:nvSpPr>
        <p:spPr>
          <a:xfrm>
            <a:off x="6266259" y="5533529"/>
            <a:ext cx="4987330" cy="329208"/>
          </a:xfrm>
          <a:prstGeom prst="rect">
            <a:avLst/>
          </a:prstGeom>
          <a:noFill/>
          <a:ln/>
        </p:spPr>
        <p:txBody>
          <a:bodyPr wrap="none" lIns="0" tIns="0" rIns="0" bIns="0" rtlCol="0" anchor="t"/>
          <a:lstStyle/>
          <a:p>
            <a:pPr>
              <a:lnSpc>
                <a:spcPts val="2583"/>
              </a:lnSpc>
            </a:pPr>
            <a:endParaRPr lang="en-US" sz="1583" dirty="0"/>
          </a:p>
        </p:txBody>
      </p:sp>
      <p:pic>
        <p:nvPicPr>
          <p:cNvPr id="22" name="Picture 21">
            <a:extLst>
              <a:ext uri="{FF2B5EF4-FFF2-40B4-BE49-F238E27FC236}">
                <a16:creationId xmlns:a16="http://schemas.microsoft.com/office/drawing/2014/main" id="{7A78F90F-C9DF-0BED-9CA9-00264D4B89AA}"/>
              </a:ext>
            </a:extLst>
          </p:cNvPr>
          <p:cNvPicPr>
            <a:picLocks noChangeAspect="1"/>
          </p:cNvPicPr>
          <p:nvPr/>
        </p:nvPicPr>
        <p:blipFill>
          <a:blip r:embed="rId3"/>
          <a:stretch>
            <a:fillRect/>
          </a:stretch>
        </p:blipFill>
        <p:spPr>
          <a:xfrm>
            <a:off x="10604500" y="6223000"/>
            <a:ext cx="1587500" cy="545914"/>
          </a:xfrm>
          <a:prstGeom prst="rect">
            <a:avLst/>
          </a:prstGeom>
        </p:spPr>
      </p:pic>
      <p:pic>
        <p:nvPicPr>
          <p:cNvPr id="24" name="Picture 23" descr="A logo of a globe with a graduation cap&#10;&#10;AI-generated content may be incorrect.">
            <a:extLst>
              <a:ext uri="{FF2B5EF4-FFF2-40B4-BE49-F238E27FC236}">
                <a16:creationId xmlns:a16="http://schemas.microsoft.com/office/drawing/2014/main" id="{B3D3FBAB-4442-BCA4-07A1-B916CC8CF13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180869" y="141934"/>
            <a:ext cx="914400" cy="8406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BDBE79-7438-EDD3-75EC-7BC12640A62E}"/>
              </a:ext>
            </a:extLst>
          </p:cNvPr>
          <p:cNvSpPr txBox="1"/>
          <p:nvPr/>
        </p:nvSpPr>
        <p:spPr>
          <a:xfrm>
            <a:off x="542925" y="292449"/>
            <a:ext cx="6716856" cy="523220"/>
          </a:xfrm>
          <a:prstGeom prst="rect">
            <a:avLst/>
          </a:prstGeom>
          <a:noFill/>
        </p:spPr>
        <p:txBody>
          <a:bodyPr wrap="square">
            <a:spAutoFit/>
          </a:bodyPr>
          <a:lstStyle/>
          <a:p>
            <a:r>
              <a:rPr lang="en-US" sz="2800" b="1" dirty="0">
                <a:solidFill>
                  <a:schemeClr val="bg1"/>
                </a:solidFill>
                <a:latin typeface="Unbounded Bold"/>
              </a:rPr>
              <a:t>Manual Testing Steps</a:t>
            </a:r>
          </a:p>
        </p:txBody>
      </p:sp>
      <p:pic>
        <p:nvPicPr>
          <p:cNvPr id="2" name="Picture 1"/>
          <p:cNvPicPr>
            <a:picLocks noChangeAspect="1"/>
          </p:cNvPicPr>
          <p:nvPr/>
        </p:nvPicPr>
        <p:blipFill>
          <a:blip r:embed="rId2"/>
          <a:stretch>
            <a:fillRect/>
          </a:stretch>
        </p:blipFill>
        <p:spPr>
          <a:xfrm>
            <a:off x="10606903" y="6315409"/>
            <a:ext cx="1585097" cy="542591"/>
          </a:xfrm>
          <a:prstGeom prst="rect">
            <a:avLst/>
          </a:prstGeom>
        </p:spPr>
      </p:pic>
      <p:sp>
        <p:nvSpPr>
          <p:cNvPr id="4" name="TextBox 3"/>
          <p:cNvSpPr txBox="1"/>
          <p:nvPr/>
        </p:nvSpPr>
        <p:spPr>
          <a:xfrm>
            <a:off x="518852" y="1447077"/>
            <a:ext cx="4917828" cy="400110"/>
          </a:xfrm>
          <a:prstGeom prst="rect">
            <a:avLst/>
          </a:prstGeom>
          <a:noFill/>
        </p:spPr>
        <p:txBody>
          <a:bodyPr wrap="square" rtlCol="0">
            <a:spAutoFit/>
          </a:bodyPr>
          <a:lstStyle/>
          <a:p>
            <a:r>
              <a:rPr lang="en-US" sz="2000" b="1" dirty="0">
                <a:solidFill>
                  <a:schemeClr val="bg1"/>
                </a:solidFill>
                <a:latin typeface="Unbounded Bold"/>
                <a:ea typeface="Unbounded Bold"/>
              </a:rPr>
              <a:t> Understand Requirements</a:t>
            </a:r>
          </a:p>
        </p:txBody>
      </p:sp>
      <p:sp>
        <p:nvSpPr>
          <p:cNvPr id="15" name="Shape 1"/>
          <p:cNvSpPr/>
          <p:nvPr/>
        </p:nvSpPr>
        <p:spPr>
          <a:xfrm>
            <a:off x="348555" y="1580713"/>
            <a:ext cx="102791" cy="102791"/>
          </a:xfrm>
          <a:prstGeom prst="roundRect">
            <a:avLst>
              <a:gd name="adj" fmla="val 370656"/>
            </a:avLst>
          </a:prstGeom>
          <a:solidFill>
            <a:srgbClr val="0A6FB6"/>
          </a:solidFill>
          <a:ln/>
        </p:spPr>
        <p:txBody>
          <a:bodyPr/>
          <a:lstStyle/>
          <a:p>
            <a:endParaRPr lang="en-US"/>
          </a:p>
        </p:txBody>
      </p:sp>
      <p:sp>
        <p:nvSpPr>
          <p:cNvPr id="17" name="Shape 1"/>
          <p:cNvSpPr/>
          <p:nvPr/>
        </p:nvSpPr>
        <p:spPr>
          <a:xfrm>
            <a:off x="364776" y="2389199"/>
            <a:ext cx="102791" cy="102791"/>
          </a:xfrm>
          <a:prstGeom prst="roundRect">
            <a:avLst>
              <a:gd name="adj" fmla="val 370656"/>
            </a:avLst>
          </a:prstGeom>
          <a:solidFill>
            <a:srgbClr val="0A6FB6"/>
          </a:solidFill>
          <a:ln/>
        </p:spPr>
        <p:txBody>
          <a:bodyPr/>
          <a:lstStyle/>
          <a:p>
            <a:endParaRPr lang="en-US"/>
          </a:p>
        </p:txBody>
      </p:sp>
      <p:sp>
        <p:nvSpPr>
          <p:cNvPr id="19" name="Shape 1"/>
          <p:cNvSpPr/>
          <p:nvPr/>
        </p:nvSpPr>
        <p:spPr>
          <a:xfrm>
            <a:off x="348555" y="3270513"/>
            <a:ext cx="102791" cy="102791"/>
          </a:xfrm>
          <a:prstGeom prst="roundRect">
            <a:avLst>
              <a:gd name="adj" fmla="val 370656"/>
            </a:avLst>
          </a:prstGeom>
          <a:solidFill>
            <a:srgbClr val="0A6FB6"/>
          </a:solidFill>
          <a:ln/>
        </p:spPr>
        <p:txBody>
          <a:bodyPr/>
          <a:lstStyle/>
          <a:p>
            <a:endParaRPr lang="en-US"/>
          </a:p>
        </p:txBody>
      </p:sp>
      <p:sp>
        <p:nvSpPr>
          <p:cNvPr id="20" name="Shape 1"/>
          <p:cNvSpPr/>
          <p:nvPr/>
        </p:nvSpPr>
        <p:spPr>
          <a:xfrm>
            <a:off x="349089" y="4139730"/>
            <a:ext cx="102791" cy="102791"/>
          </a:xfrm>
          <a:prstGeom prst="roundRect">
            <a:avLst>
              <a:gd name="adj" fmla="val 370656"/>
            </a:avLst>
          </a:prstGeom>
          <a:solidFill>
            <a:srgbClr val="0A6FB6"/>
          </a:solidFill>
          <a:ln/>
        </p:spPr>
        <p:txBody>
          <a:bodyPr/>
          <a:lstStyle/>
          <a:p>
            <a:endParaRPr lang="en-US"/>
          </a:p>
        </p:txBody>
      </p:sp>
      <p:sp>
        <p:nvSpPr>
          <p:cNvPr id="22" name="Shape 1"/>
          <p:cNvSpPr/>
          <p:nvPr/>
        </p:nvSpPr>
        <p:spPr>
          <a:xfrm>
            <a:off x="319545" y="5135637"/>
            <a:ext cx="102791" cy="102791"/>
          </a:xfrm>
          <a:prstGeom prst="roundRect">
            <a:avLst>
              <a:gd name="adj" fmla="val 370656"/>
            </a:avLst>
          </a:prstGeom>
          <a:solidFill>
            <a:srgbClr val="0A6FB6"/>
          </a:solidFill>
          <a:ln/>
        </p:spPr>
        <p:txBody>
          <a:bodyPr/>
          <a:lstStyle/>
          <a:p>
            <a:endParaRPr lang="en-US"/>
          </a:p>
        </p:txBody>
      </p:sp>
      <p:sp>
        <p:nvSpPr>
          <p:cNvPr id="5" name="Rectangle 4"/>
          <p:cNvSpPr/>
          <p:nvPr/>
        </p:nvSpPr>
        <p:spPr>
          <a:xfrm>
            <a:off x="542925" y="2265920"/>
            <a:ext cx="1996572" cy="369332"/>
          </a:xfrm>
          <a:prstGeom prst="rect">
            <a:avLst/>
          </a:prstGeom>
        </p:spPr>
        <p:txBody>
          <a:bodyPr wrap="none">
            <a:spAutoFit/>
          </a:bodyPr>
          <a:lstStyle/>
          <a:p>
            <a:r>
              <a:rPr lang="en-US" b="1" dirty="0">
                <a:solidFill>
                  <a:schemeClr val="bg1"/>
                </a:solidFill>
                <a:latin typeface="Unbounded Bold"/>
                <a:ea typeface="Unbounded Bold"/>
              </a:rPr>
              <a:t> Create Test Plan</a:t>
            </a:r>
          </a:p>
        </p:txBody>
      </p:sp>
      <p:sp>
        <p:nvSpPr>
          <p:cNvPr id="6" name="Rectangle 5"/>
          <p:cNvSpPr/>
          <p:nvPr/>
        </p:nvSpPr>
        <p:spPr>
          <a:xfrm>
            <a:off x="611628" y="3112772"/>
            <a:ext cx="2283971" cy="400110"/>
          </a:xfrm>
          <a:prstGeom prst="rect">
            <a:avLst/>
          </a:prstGeom>
        </p:spPr>
        <p:txBody>
          <a:bodyPr wrap="square">
            <a:spAutoFit/>
          </a:bodyPr>
          <a:lstStyle/>
          <a:p>
            <a:r>
              <a:rPr lang="en-US" sz="2000" b="1" dirty="0">
                <a:solidFill>
                  <a:schemeClr val="bg1"/>
                </a:solidFill>
                <a:latin typeface="Unbounded Bold"/>
                <a:ea typeface="Unbounded Bold"/>
              </a:rPr>
              <a:t> Write Test Cases</a:t>
            </a:r>
          </a:p>
        </p:txBody>
      </p:sp>
      <p:sp>
        <p:nvSpPr>
          <p:cNvPr id="8" name="Rectangle 7"/>
          <p:cNvSpPr/>
          <p:nvPr/>
        </p:nvSpPr>
        <p:spPr>
          <a:xfrm>
            <a:off x="518852" y="4006094"/>
            <a:ext cx="3080202" cy="369332"/>
          </a:xfrm>
          <a:prstGeom prst="rect">
            <a:avLst/>
          </a:prstGeom>
        </p:spPr>
        <p:txBody>
          <a:bodyPr wrap="none">
            <a:spAutoFit/>
          </a:bodyPr>
          <a:lstStyle/>
          <a:p>
            <a:r>
              <a:rPr lang="en-US" b="1" dirty="0">
                <a:solidFill>
                  <a:schemeClr val="bg1"/>
                </a:solidFill>
                <a:latin typeface="Unbounded Bold"/>
                <a:ea typeface="Unbounded Bold"/>
              </a:rPr>
              <a:t> Prepare Test Environment</a:t>
            </a:r>
          </a:p>
        </p:txBody>
      </p:sp>
      <p:sp>
        <p:nvSpPr>
          <p:cNvPr id="9" name="Rectangle 8"/>
          <p:cNvSpPr/>
          <p:nvPr/>
        </p:nvSpPr>
        <p:spPr>
          <a:xfrm>
            <a:off x="500906" y="4950971"/>
            <a:ext cx="2379690" cy="369332"/>
          </a:xfrm>
          <a:prstGeom prst="rect">
            <a:avLst/>
          </a:prstGeom>
        </p:spPr>
        <p:txBody>
          <a:bodyPr wrap="none">
            <a:spAutoFit/>
          </a:bodyPr>
          <a:lstStyle/>
          <a:p>
            <a:r>
              <a:rPr lang="en-US" b="1" dirty="0">
                <a:solidFill>
                  <a:schemeClr val="bg1"/>
                </a:solidFill>
                <a:latin typeface="Unbounded Bold"/>
                <a:ea typeface="Unbounded Bold"/>
              </a:rPr>
              <a:t> Execute Test Cases</a:t>
            </a:r>
          </a:p>
        </p:txBody>
      </p:sp>
      <p:sp>
        <p:nvSpPr>
          <p:cNvPr id="10" name="Rectangle 9"/>
          <p:cNvSpPr/>
          <p:nvPr/>
        </p:nvSpPr>
        <p:spPr>
          <a:xfrm>
            <a:off x="7688419" y="2456803"/>
            <a:ext cx="1441933" cy="369332"/>
          </a:xfrm>
          <a:prstGeom prst="rect">
            <a:avLst/>
          </a:prstGeom>
        </p:spPr>
        <p:txBody>
          <a:bodyPr wrap="none">
            <a:spAutoFit/>
          </a:bodyPr>
          <a:lstStyle/>
          <a:p>
            <a:r>
              <a:rPr lang="en-US" b="1" dirty="0">
                <a:solidFill>
                  <a:schemeClr val="bg1"/>
                </a:solidFill>
                <a:latin typeface="Unbounded Bold"/>
                <a:ea typeface="Unbounded Bold"/>
              </a:rPr>
              <a:t> Re-Testing</a:t>
            </a:r>
          </a:p>
        </p:txBody>
      </p:sp>
      <p:sp>
        <p:nvSpPr>
          <p:cNvPr id="12" name="Rectangle 11"/>
          <p:cNvSpPr/>
          <p:nvPr/>
        </p:nvSpPr>
        <p:spPr>
          <a:xfrm>
            <a:off x="7755655" y="3137242"/>
            <a:ext cx="2309158" cy="369332"/>
          </a:xfrm>
          <a:prstGeom prst="rect">
            <a:avLst/>
          </a:prstGeom>
        </p:spPr>
        <p:txBody>
          <a:bodyPr wrap="none">
            <a:spAutoFit/>
          </a:bodyPr>
          <a:lstStyle/>
          <a:p>
            <a:r>
              <a:rPr lang="en-US" b="1" dirty="0">
                <a:solidFill>
                  <a:schemeClr val="bg1"/>
                </a:solidFill>
                <a:latin typeface="Unbounded Bold"/>
                <a:ea typeface="Unbounded Bold"/>
              </a:rPr>
              <a:t>Regression Testing</a:t>
            </a:r>
          </a:p>
        </p:txBody>
      </p:sp>
      <p:sp>
        <p:nvSpPr>
          <p:cNvPr id="13" name="Rectangle 12"/>
          <p:cNvSpPr/>
          <p:nvPr/>
        </p:nvSpPr>
        <p:spPr>
          <a:xfrm>
            <a:off x="7715998" y="4109250"/>
            <a:ext cx="1514069" cy="369332"/>
          </a:xfrm>
          <a:prstGeom prst="rect">
            <a:avLst/>
          </a:prstGeom>
        </p:spPr>
        <p:txBody>
          <a:bodyPr wrap="none">
            <a:spAutoFit/>
          </a:bodyPr>
          <a:lstStyle/>
          <a:p>
            <a:r>
              <a:rPr lang="en-US" b="1" dirty="0">
                <a:solidFill>
                  <a:schemeClr val="bg1"/>
                </a:solidFill>
                <a:latin typeface="Unbounded Bold"/>
                <a:ea typeface="Unbounded Bold"/>
              </a:rPr>
              <a:t> Test Report</a:t>
            </a:r>
          </a:p>
        </p:txBody>
      </p:sp>
      <p:sp>
        <p:nvSpPr>
          <p:cNvPr id="14" name="Rectangle 13"/>
          <p:cNvSpPr/>
          <p:nvPr/>
        </p:nvSpPr>
        <p:spPr>
          <a:xfrm>
            <a:off x="7688419" y="1531499"/>
            <a:ext cx="1816523" cy="369332"/>
          </a:xfrm>
          <a:prstGeom prst="rect">
            <a:avLst/>
          </a:prstGeom>
        </p:spPr>
        <p:txBody>
          <a:bodyPr wrap="none">
            <a:spAutoFit/>
          </a:bodyPr>
          <a:lstStyle/>
          <a:p>
            <a:r>
              <a:rPr lang="en-US" b="1" dirty="0">
                <a:solidFill>
                  <a:schemeClr val="bg1"/>
                </a:solidFill>
                <a:latin typeface="Unbounded Bold"/>
                <a:ea typeface="Unbounded Bold"/>
              </a:rPr>
              <a:t> Bug Reporting</a:t>
            </a:r>
          </a:p>
        </p:txBody>
      </p:sp>
      <p:sp>
        <p:nvSpPr>
          <p:cNvPr id="23" name="Shape 1"/>
          <p:cNvSpPr/>
          <p:nvPr/>
        </p:nvSpPr>
        <p:spPr>
          <a:xfrm>
            <a:off x="7428238" y="1647132"/>
            <a:ext cx="102791" cy="102791"/>
          </a:xfrm>
          <a:prstGeom prst="roundRect">
            <a:avLst>
              <a:gd name="adj" fmla="val 370656"/>
            </a:avLst>
          </a:prstGeom>
          <a:solidFill>
            <a:srgbClr val="0A6FB6"/>
          </a:solidFill>
          <a:ln/>
        </p:spPr>
        <p:txBody>
          <a:bodyPr/>
          <a:lstStyle/>
          <a:p>
            <a:endParaRPr lang="en-US"/>
          </a:p>
        </p:txBody>
      </p:sp>
      <p:sp>
        <p:nvSpPr>
          <p:cNvPr id="24" name="Shape 1"/>
          <p:cNvSpPr/>
          <p:nvPr/>
        </p:nvSpPr>
        <p:spPr>
          <a:xfrm>
            <a:off x="7428238" y="2536688"/>
            <a:ext cx="102791" cy="102791"/>
          </a:xfrm>
          <a:prstGeom prst="roundRect">
            <a:avLst>
              <a:gd name="adj" fmla="val 370656"/>
            </a:avLst>
          </a:prstGeom>
          <a:solidFill>
            <a:srgbClr val="0A6FB6"/>
          </a:solidFill>
          <a:ln/>
        </p:spPr>
        <p:txBody>
          <a:bodyPr/>
          <a:lstStyle/>
          <a:p>
            <a:endParaRPr lang="en-US"/>
          </a:p>
        </p:txBody>
      </p:sp>
      <p:sp>
        <p:nvSpPr>
          <p:cNvPr id="25" name="Shape 1"/>
          <p:cNvSpPr/>
          <p:nvPr/>
        </p:nvSpPr>
        <p:spPr>
          <a:xfrm>
            <a:off x="7428237" y="4242521"/>
            <a:ext cx="102791" cy="102791"/>
          </a:xfrm>
          <a:prstGeom prst="roundRect">
            <a:avLst>
              <a:gd name="adj" fmla="val 370656"/>
            </a:avLst>
          </a:prstGeom>
          <a:solidFill>
            <a:srgbClr val="0A6FB6"/>
          </a:solidFill>
          <a:ln/>
        </p:spPr>
        <p:txBody>
          <a:bodyPr/>
          <a:lstStyle/>
          <a:p>
            <a:endParaRPr lang="en-US"/>
          </a:p>
        </p:txBody>
      </p:sp>
      <p:sp>
        <p:nvSpPr>
          <p:cNvPr id="26" name="Shape 1"/>
          <p:cNvSpPr/>
          <p:nvPr/>
        </p:nvSpPr>
        <p:spPr>
          <a:xfrm>
            <a:off x="7428237" y="3297438"/>
            <a:ext cx="102791" cy="102791"/>
          </a:xfrm>
          <a:prstGeom prst="roundRect">
            <a:avLst>
              <a:gd name="adj" fmla="val 370656"/>
            </a:avLst>
          </a:prstGeom>
          <a:solidFill>
            <a:srgbClr val="0A6FB6"/>
          </a:solidFill>
          <a:ln/>
        </p:spPr>
        <p:txBody>
          <a:bodyPr/>
          <a:lstStyle/>
          <a:p>
            <a:endParaRPr lang="en-US"/>
          </a:p>
        </p:txBody>
      </p:sp>
    </p:spTree>
    <p:extLst>
      <p:ext uri="{BB962C8B-B14F-4D97-AF65-F5344CB8AC3E}">
        <p14:creationId xmlns:p14="http://schemas.microsoft.com/office/powerpoint/2010/main" val="152668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34" y="443345"/>
            <a:ext cx="11936487" cy="5070763"/>
          </a:xfrm>
          <a:prstGeom prst="rect">
            <a:avLst/>
          </a:prstGeom>
        </p:spPr>
      </p:pic>
      <p:pic>
        <p:nvPicPr>
          <p:cNvPr id="3" name="Picture 2"/>
          <p:cNvPicPr>
            <a:picLocks noChangeAspect="1"/>
          </p:cNvPicPr>
          <p:nvPr/>
        </p:nvPicPr>
        <p:blipFill>
          <a:blip r:embed="rId3"/>
          <a:stretch>
            <a:fillRect/>
          </a:stretch>
        </p:blipFill>
        <p:spPr>
          <a:xfrm>
            <a:off x="10606903" y="6315409"/>
            <a:ext cx="1585097" cy="542591"/>
          </a:xfrm>
          <a:prstGeom prst="rect">
            <a:avLst/>
          </a:prstGeom>
        </p:spPr>
      </p:pic>
    </p:spTree>
    <p:extLst>
      <p:ext uri="{BB962C8B-B14F-4D97-AF65-F5344CB8AC3E}">
        <p14:creationId xmlns:p14="http://schemas.microsoft.com/office/powerpoint/2010/main" val="1553276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53" y="539336"/>
            <a:ext cx="11446167" cy="4905499"/>
          </a:xfrm>
          <a:prstGeom prst="rect">
            <a:avLst/>
          </a:prstGeom>
        </p:spPr>
      </p:pic>
      <p:pic>
        <p:nvPicPr>
          <p:cNvPr id="3" name="Picture 2"/>
          <p:cNvPicPr>
            <a:picLocks noChangeAspect="1"/>
          </p:cNvPicPr>
          <p:nvPr/>
        </p:nvPicPr>
        <p:blipFill>
          <a:blip r:embed="rId3"/>
          <a:stretch>
            <a:fillRect/>
          </a:stretch>
        </p:blipFill>
        <p:spPr>
          <a:xfrm>
            <a:off x="10606903" y="6315409"/>
            <a:ext cx="1585097" cy="542591"/>
          </a:xfrm>
          <a:prstGeom prst="rect">
            <a:avLst/>
          </a:prstGeom>
        </p:spPr>
      </p:pic>
    </p:spTree>
    <p:extLst>
      <p:ext uri="{BB962C8B-B14F-4D97-AF65-F5344CB8AC3E}">
        <p14:creationId xmlns:p14="http://schemas.microsoft.com/office/powerpoint/2010/main" val="202858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2566" y="460573"/>
            <a:ext cx="10466288" cy="564158"/>
          </a:xfrm>
          <a:prstGeom prst="rect">
            <a:avLst/>
          </a:prstGeom>
          <a:noFill/>
          <a:ln/>
        </p:spPr>
        <p:txBody>
          <a:bodyPr wrap="none" lIns="0" tIns="0" rIns="0" bIns="0" rtlCol="0" anchor="t"/>
          <a:lstStyle/>
          <a:p>
            <a:pPr>
              <a:lnSpc>
                <a:spcPts val="4416"/>
              </a:lnSpc>
            </a:pPr>
            <a:r>
              <a:rPr lang="en-US" sz="4000" b="1" dirty="0">
                <a:solidFill>
                  <a:srgbClr val="FFFFFF"/>
                </a:solidFill>
                <a:latin typeface="Unbounded Bold" pitchFamily="34" charset="0"/>
                <a:ea typeface="Unbounded Bold" pitchFamily="34" charset="-122"/>
                <a:cs typeface="Unbounded Bold" pitchFamily="34" charset="-120"/>
              </a:rPr>
              <a:t>Manual Testing - Execution Summary</a:t>
            </a:r>
            <a:endParaRPr lang="en-US" sz="4000" dirty="0"/>
          </a:p>
        </p:txBody>
      </p:sp>
      <p:sp>
        <p:nvSpPr>
          <p:cNvPr id="3" name="Text 1"/>
          <p:cNvSpPr/>
          <p:nvPr/>
        </p:nvSpPr>
        <p:spPr>
          <a:xfrm>
            <a:off x="631825" y="1421507"/>
            <a:ext cx="10928350" cy="577453"/>
          </a:xfrm>
          <a:prstGeom prst="rect">
            <a:avLst/>
          </a:prstGeom>
          <a:noFill/>
          <a:ln/>
        </p:spPr>
        <p:txBody>
          <a:bodyPr wrap="square" lIns="0" tIns="0" rIns="0" bIns="0" rtlCol="0" anchor="t"/>
          <a:lstStyle/>
          <a:p>
            <a:pPr>
              <a:lnSpc>
                <a:spcPts val="2250"/>
              </a:lnSpc>
            </a:pPr>
            <a:r>
              <a:rPr lang="en-US" sz="1417" dirty="0">
                <a:solidFill>
                  <a:srgbClr val="E5E0DF"/>
                </a:solidFill>
                <a:latin typeface="Open Sans" pitchFamily="34" charset="0"/>
                <a:ea typeface="Open Sans" pitchFamily="34" charset="-122"/>
                <a:cs typeface="Open Sans" pitchFamily="34" charset="-120"/>
              </a:rPr>
              <a:t>Our manual testing phase provided valuable insights into the OpenCart platform's stability and functionality, highlighting areas for improvement.</a:t>
            </a:r>
            <a:endParaRPr lang="en-US" sz="1417" dirty="0"/>
          </a:p>
        </p:txBody>
      </p:sp>
      <p:pic>
        <p:nvPicPr>
          <p:cNvPr id="4" name="Image 0" descr="preencoded.png"/>
          <p:cNvPicPr>
            <a:picLocks noChangeAspect="1"/>
          </p:cNvPicPr>
          <p:nvPr/>
        </p:nvPicPr>
        <p:blipFill>
          <a:blip r:embed="rId3"/>
          <a:stretch>
            <a:fillRect/>
          </a:stretch>
        </p:blipFill>
        <p:spPr>
          <a:xfrm>
            <a:off x="631825" y="2404964"/>
            <a:ext cx="5244008" cy="2730698"/>
          </a:xfrm>
          <a:prstGeom prst="rect">
            <a:avLst/>
          </a:prstGeom>
        </p:spPr>
      </p:pic>
      <p:sp>
        <p:nvSpPr>
          <p:cNvPr id="5" name="Shape 2"/>
          <p:cNvSpPr/>
          <p:nvPr/>
        </p:nvSpPr>
        <p:spPr>
          <a:xfrm>
            <a:off x="1471514" y="5161062"/>
            <a:ext cx="180479" cy="180479"/>
          </a:xfrm>
          <a:prstGeom prst="roundRect">
            <a:avLst>
              <a:gd name="adj" fmla="val 8444"/>
            </a:avLst>
          </a:prstGeom>
          <a:solidFill>
            <a:srgbClr val="0A6FB6"/>
          </a:solidFill>
          <a:ln/>
        </p:spPr>
        <p:txBody>
          <a:bodyPr/>
          <a:lstStyle/>
          <a:p>
            <a:endParaRPr lang="en-US"/>
          </a:p>
        </p:txBody>
      </p:sp>
      <p:sp>
        <p:nvSpPr>
          <p:cNvPr id="6" name="Text 3"/>
          <p:cNvSpPr/>
          <p:nvPr/>
        </p:nvSpPr>
        <p:spPr>
          <a:xfrm>
            <a:off x="1702793" y="5161062"/>
            <a:ext cx="592336" cy="180479"/>
          </a:xfrm>
          <a:prstGeom prst="rect">
            <a:avLst/>
          </a:prstGeom>
          <a:noFill/>
          <a:ln/>
        </p:spPr>
        <p:txBody>
          <a:bodyPr wrap="none" lIns="0" tIns="0" rIns="0" bIns="0" rtlCol="0" anchor="t"/>
          <a:lstStyle/>
          <a:p>
            <a:pPr>
              <a:lnSpc>
                <a:spcPts val="1417"/>
              </a:lnSpc>
            </a:pPr>
            <a:r>
              <a:rPr lang="en-US" sz="1417" dirty="0">
                <a:solidFill>
                  <a:srgbClr val="E5E0DF"/>
                </a:solidFill>
                <a:latin typeface="Open Sans" pitchFamily="34" charset="0"/>
                <a:ea typeface="Open Sans" pitchFamily="34" charset="-122"/>
                <a:cs typeface="Open Sans" pitchFamily="34" charset="-120"/>
              </a:rPr>
              <a:t>Passed</a:t>
            </a:r>
            <a:endParaRPr lang="en-US" sz="1417" dirty="0"/>
          </a:p>
        </p:txBody>
      </p:sp>
      <p:sp>
        <p:nvSpPr>
          <p:cNvPr id="7" name="Shape 4"/>
          <p:cNvSpPr/>
          <p:nvPr/>
        </p:nvSpPr>
        <p:spPr>
          <a:xfrm>
            <a:off x="2890045" y="5161062"/>
            <a:ext cx="180479" cy="180479"/>
          </a:xfrm>
          <a:prstGeom prst="roundRect">
            <a:avLst>
              <a:gd name="adj" fmla="val 8444"/>
            </a:avLst>
          </a:prstGeom>
          <a:solidFill>
            <a:srgbClr val="A70AB6"/>
          </a:solidFill>
          <a:ln/>
        </p:spPr>
        <p:txBody>
          <a:bodyPr/>
          <a:lstStyle/>
          <a:p>
            <a:endParaRPr lang="en-US"/>
          </a:p>
        </p:txBody>
      </p:sp>
      <p:sp>
        <p:nvSpPr>
          <p:cNvPr id="8" name="Text 5"/>
          <p:cNvSpPr/>
          <p:nvPr/>
        </p:nvSpPr>
        <p:spPr>
          <a:xfrm>
            <a:off x="3121323" y="5161062"/>
            <a:ext cx="496094" cy="180479"/>
          </a:xfrm>
          <a:prstGeom prst="rect">
            <a:avLst/>
          </a:prstGeom>
          <a:noFill/>
          <a:ln/>
        </p:spPr>
        <p:txBody>
          <a:bodyPr wrap="none" lIns="0" tIns="0" rIns="0" bIns="0" rtlCol="0" anchor="t"/>
          <a:lstStyle/>
          <a:p>
            <a:pPr>
              <a:lnSpc>
                <a:spcPts val="1417"/>
              </a:lnSpc>
            </a:pPr>
            <a:r>
              <a:rPr lang="en-US" sz="1417" dirty="0">
                <a:solidFill>
                  <a:srgbClr val="E5E0DF"/>
                </a:solidFill>
                <a:latin typeface="Open Sans" pitchFamily="34" charset="0"/>
                <a:ea typeface="Open Sans" pitchFamily="34" charset="-122"/>
                <a:cs typeface="Open Sans" pitchFamily="34" charset="-120"/>
              </a:rPr>
              <a:t>Failed</a:t>
            </a:r>
            <a:endParaRPr lang="en-US" sz="1417" dirty="0"/>
          </a:p>
        </p:txBody>
      </p:sp>
      <p:sp>
        <p:nvSpPr>
          <p:cNvPr id="9" name="Shape 6"/>
          <p:cNvSpPr/>
          <p:nvPr/>
        </p:nvSpPr>
        <p:spPr>
          <a:xfrm>
            <a:off x="4212432" y="5161062"/>
            <a:ext cx="180479" cy="180479"/>
          </a:xfrm>
          <a:prstGeom prst="roundRect">
            <a:avLst>
              <a:gd name="adj" fmla="val 8444"/>
            </a:avLst>
          </a:prstGeom>
          <a:solidFill>
            <a:srgbClr val="B6510A"/>
          </a:solidFill>
          <a:ln/>
        </p:spPr>
        <p:txBody>
          <a:bodyPr/>
          <a:lstStyle/>
          <a:p>
            <a:endParaRPr lang="en-US"/>
          </a:p>
        </p:txBody>
      </p:sp>
      <p:sp>
        <p:nvSpPr>
          <p:cNvPr id="10" name="Text 7"/>
          <p:cNvSpPr/>
          <p:nvPr/>
        </p:nvSpPr>
        <p:spPr>
          <a:xfrm>
            <a:off x="4443710" y="5161062"/>
            <a:ext cx="663476" cy="180479"/>
          </a:xfrm>
          <a:prstGeom prst="rect">
            <a:avLst/>
          </a:prstGeom>
          <a:noFill/>
          <a:ln/>
        </p:spPr>
        <p:txBody>
          <a:bodyPr wrap="none" lIns="0" tIns="0" rIns="0" bIns="0" rtlCol="0" anchor="t"/>
          <a:lstStyle/>
          <a:p>
            <a:pPr>
              <a:lnSpc>
                <a:spcPts val="1417"/>
              </a:lnSpc>
            </a:pPr>
            <a:r>
              <a:rPr lang="en-US" sz="1417" dirty="0">
                <a:solidFill>
                  <a:srgbClr val="E5E0DF"/>
                </a:solidFill>
                <a:latin typeface="Open Sans" pitchFamily="34" charset="0"/>
                <a:ea typeface="Open Sans" pitchFamily="34" charset="-122"/>
                <a:cs typeface="Open Sans" pitchFamily="34" charset="-120"/>
              </a:rPr>
              <a:t>Blocked</a:t>
            </a:r>
            <a:endParaRPr lang="en-US" sz="1417" dirty="0"/>
          </a:p>
        </p:txBody>
      </p:sp>
      <p:sp>
        <p:nvSpPr>
          <p:cNvPr id="11" name="Text 8"/>
          <p:cNvSpPr/>
          <p:nvPr/>
        </p:nvSpPr>
        <p:spPr>
          <a:xfrm>
            <a:off x="631825" y="5544542"/>
            <a:ext cx="5244008" cy="288727"/>
          </a:xfrm>
          <a:prstGeom prst="rect">
            <a:avLst/>
          </a:prstGeom>
          <a:noFill/>
          <a:ln/>
        </p:spPr>
        <p:txBody>
          <a:bodyPr wrap="none" lIns="0" tIns="0" rIns="0" bIns="0" rtlCol="0" anchor="t"/>
          <a:lstStyle/>
          <a:p>
            <a:pPr>
              <a:lnSpc>
                <a:spcPts val="2250"/>
              </a:lnSpc>
            </a:pPr>
            <a:r>
              <a:rPr lang="en-US" sz="1417" dirty="0">
                <a:solidFill>
                  <a:srgbClr val="F94CAF"/>
                </a:solidFill>
                <a:latin typeface="Open Sans" pitchFamily="34" charset="0"/>
                <a:ea typeface="Open Sans" pitchFamily="34" charset="-122"/>
                <a:cs typeface="Open Sans" pitchFamily="34" charset="-120"/>
              </a:rPr>
              <a:t>Total Test Cases:</a:t>
            </a:r>
            <a:r>
              <a:rPr lang="en-US" sz="1417" dirty="0">
                <a:solidFill>
                  <a:srgbClr val="E5E0DF"/>
                </a:solidFill>
                <a:latin typeface="Open Sans" pitchFamily="34" charset="0"/>
                <a:ea typeface="Open Sans" pitchFamily="34" charset="-122"/>
                <a:cs typeface="Open Sans" pitchFamily="34" charset="-120"/>
              </a:rPr>
              <a:t> 314</a:t>
            </a:r>
            <a:endParaRPr lang="en-US" sz="1417" dirty="0"/>
          </a:p>
        </p:txBody>
      </p:sp>
      <p:sp>
        <p:nvSpPr>
          <p:cNvPr id="12" name="Text 9"/>
          <p:cNvSpPr/>
          <p:nvPr/>
        </p:nvSpPr>
        <p:spPr>
          <a:xfrm>
            <a:off x="631825" y="5995690"/>
            <a:ext cx="5244008" cy="288727"/>
          </a:xfrm>
          <a:prstGeom prst="rect">
            <a:avLst/>
          </a:prstGeom>
          <a:noFill/>
          <a:ln/>
        </p:spPr>
        <p:txBody>
          <a:bodyPr wrap="none" lIns="0" tIns="0" rIns="0" bIns="0" rtlCol="0" anchor="t"/>
          <a:lstStyle/>
          <a:p>
            <a:pPr>
              <a:lnSpc>
                <a:spcPts val="2250"/>
              </a:lnSpc>
            </a:pPr>
            <a:r>
              <a:rPr lang="en-US" sz="1417" dirty="0">
                <a:solidFill>
                  <a:srgbClr val="F94CAF"/>
                </a:solidFill>
                <a:latin typeface="Open Sans" pitchFamily="34" charset="0"/>
                <a:ea typeface="Open Sans" pitchFamily="34" charset="-122"/>
                <a:cs typeface="Open Sans" pitchFamily="34" charset="-120"/>
              </a:rPr>
              <a:t>Pass Rate:</a:t>
            </a:r>
            <a:r>
              <a:rPr lang="en-US" sz="1417" dirty="0">
                <a:solidFill>
                  <a:srgbClr val="E5E0DF"/>
                </a:solidFill>
                <a:latin typeface="Open Sans" pitchFamily="34" charset="0"/>
                <a:ea typeface="Open Sans" pitchFamily="34" charset="-122"/>
                <a:cs typeface="Open Sans" pitchFamily="34" charset="-120"/>
              </a:rPr>
              <a:t> 84%</a:t>
            </a:r>
            <a:endParaRPr lang="en-US" sz="1417" dirty="0"/>
          </a:p>
        </p:txBody>
      </p:sp>
      <p:sp>
        <p:nvSpPr>
          <p:cNvPr id="13" name="Text 10"/>
          <p:cNvSpPr/>
          <p:nvPr/>
        </p:nvSpPr>
        <p:spPr>
          <a:xfrm>
            <a:off x="6322517" y="2382441"/>
            <a:ext cx="2256532" cy="281980"/>
          </a:xfrm>
          <a:prstGeom prst="rect">
            <a:avLst/>
          </a:prstGeom>
          <a:noFill/>
          <a:ln/>
        </p:spPr>
        <p:txBody>
          <a:bodyPr wrap="none" lIns="0" tIns="0" rIns="0" bIns="0" rtlCol="0" anchor="t"/>
          <a:lstStyle/>
          <a:p>
            <a:pPr>
              <a:lnSpc>
                <a:spcPts val="2208"/>
              </a:lnSpc>
            </a:pPr>
            <a:r>
              <a:rPr lang="en-US" sz="1750" b="1" dirty="0">
                <a:solidFill>
                  <a:srgbClr val="FFFFFF"/>
                </a:solidFill>
                <a:latin typeface="Unbounded Bold" pitchFamily="34" charset="0"/>
                <a:ea typeface="Unbounded Bold" pitchFamily="34" charset="-122"/>
                <a:cs typeface="Unbounded Bold" pitchFamily="34" charset="-120"/>
              </a:rPr>
              <a:t>Key Metrics:</a:t>
            </a:r>
            <a:endParaRPr lang="en-US" sz="1750" dirty="0"/>
          </a:p>
        </p:txBody>
      </p:sp>
      <p:sp>
        <p:nvSpPr>
          <p:cNvPr id="14" name="Shape 11"/>
          <p:cNvSpPr/>
          <p:nvPr/>
        </p:nvSpPr>
        <p:spPr>
          <a:xfrm>
            <a:off x="6322517" y="2867422"/>
            <a:ext cx="5244008" cy="693738"/>
          </a:xfrm>
          <a:prstGeom prst="roundRect">
            <a:avLst>
              <a:gd name="adj" fmla="val 39033"/>
            </a:avLst>
          </a:prstGeom>
          <a:solidFill>
            <a:srgbClr val="212121"/>
          </a:solidFill>
          <a:ln w="30480">
            <a:solidFill>
              <a:srgbClr val="595959"/>
            </a:solidFill>
            <a:prstDash val="solid"/>
          </a:ln>
        </p:spPr>
        <p:txBody>
          <a:bodyPr/>
          <a:lstStyle/>
          <a:p>
            <a:endParaRPr lang="en-US"/>
          </a:p>
        </p:txBody>
      </p:sp>
      <p:sp>
        <p:nvSpPr>
          <p:cNvPr id="15" name="Text 12"/>
          <p:cNvSpPr/>
          <p:nvPr/>
        </p:nvSpPr>
        <p:spPr>
          <a:xfrm>
            <a:off x="6528395" y="3073301"/>
            <a:ext cx="3317082" cy="281980"/>
          </a:xfrm>
          <a:prstGeom prst="rect">
            <a:avLst/>
          </a:prstGeom>
          <a:noFill/>
          <a:ln/>
        </p:spPr>
        <p:txBody>
          <a:bodyPr wrap="none" lIns="0" tIns="0" rIns="0" bIns="0" rtlCol="0" anchor="t"/>
          <a:lstStyle/>
          <a:p>
            <a:pPr>
              <a:lnSpc>
                <a:spcPts val="2208"/>
              </a:lnSpc>
            </a:pPr>
            <a:r>
              <a:rPr lang="en-US" sz="1750" b="1" dirty="0">
                <a:solidFill>
                  <a:srgbClr val="E5E0DF"/>
                </a:solidFill>
                <a:latin typeface="Unbounded Bold" pitchFamily="34" charset="0"/>
                <a:ea typeface="Unbounded Bold" pitchFamily="34" charset="-122"/>
                <a:cs typeface="Unbounded Bold" pitchFamily="34" charset="-120"/>
              </a:rPr>
              <a:t>Passed:</a:t>
            </a:r>
            <a:r>
              <a:rPr lang="en-US" sz="1750" b="1" dirty="0">
                <a:solidFill>
                  <a:srgbClr val="1F7135"/>
                </a:solidFill>
                <a:latin typeface="Unbounded Bold" pitchFamily="34" charset="0"/>
                <a:ea typeface="Unbounded Bold" pitchFamily="34" charset="-122"/>
                <a:cs typeface="Unbounded Bold" pitchFamily="34" charset="-120"/>
              </a:rPr>
              <a:t> 265 test cases</a:t>
            </a:r>
            <a:endParaRPr lang="en-US" sz="1750" dirty="0"/>
          </a:p>
        </p:txBody>
      </p:sp>
      <p:sp>
        <p:nvSpPr>
          <p:cNvPr id="16" name="Shape 13"/>
          <p:cNvSpPr/>
          <p:nvPr/>
        </p:nvSpPr>
        <p:spPr>
          <a:xfrm>
            <a:off x="6322517" y="3741639"/>
            <a:ext cx="5244008" cy="693738"/>
          </a:xfrm>
          <a:prstGeom prst="roundRect">
            <a:avLst>
              <a:gd name="adj" fmla="val 39033"/>
            </a:avLst>
          </a:prstGeom>
          <a:solidFill>
            <a:srgbClr val="212121"/>
          </a:solidFill>
          <a:ln w="30480">
            <a:solidFill>
              <a:srgbClr val="595959"/>
            </a:solidFill>
            <a:prstDash val="solid"/>
          </a:ln>
        </p:spPr>
        <p:txBody>
          <a:bodyPr/>
          <a:lstStyle/>
          <a:p>
            <a:endParaRPr lang="en-US"/>
          </a:p>
        </p:txBody>
      </p:sp>
      <p:sp>
        <p:nvSpPr>
          <p:cNvPr id="17" name="Text 14"/>
          <p:cNvSpPr/>
          <p:nvPr/>
        </p:nvSpPr>
        <p:spPr>
          <a:xfrm>
            <a:off x="6528395" y="3947518"/>
            <a:ext cx="2853233" cy="281980"/>
          </a:xfrm>
          <a:prstGeom prst="rect">
            <a:avLst/>
          </a:prstGeom>
          <a:noFill/>
          <a:ln/>
        </p:spPr>
        <p:txBody>
          <a:bodyPr wrap="none" lIns="0" tIns="0" rIns="0" bIns="0" rtlCol="0" anchor="t"/>
          <a:lstStyle/>
          <a:p>
            <a:pPr>
              <a:lnSpc>
                <a:spcPts val="2208"/>
              </a:lnSpc>
            </a:pPr>
            <a:r>
              <a:rPr lang="en-US" sz="1750" b="1" dirty="0">
                <a:solidFill>
                  <a:srgbClr val="E5E0DF"/>
                </a:solidFill>
                <a:latin typeface="Unbounded Bold" pitchFamily="34" charset="0"/>
                <a:ea typeface="Unbounded Bold" pitchFamily="34" charset="-122"/>
                <a:cs typeface="Unbounded Bold" pitchFamily="34" charset="-120"/>
              </a:rPr>
              <a:t>Failed: </a:t>
            </a:r>
            <a:r>
              <a:rPr lang="en-US" sz="1750" b="1" dirty="0">
                <a:solidFill>
                  <a:srgbClr val="F44444"/>
                </a:solidFill>
                <a:latin typeface="Unbounded Bold" pitchFamily="34" charset="0"/>
                <a:ea typeface="Unbounded Bold" pitchFamily="34" charset="-122"/>
                <a:cs typeface="Unbounded Bold" pitchFamily="34" charset="-120"/>
              </a:rPr>
              <a:t>41 test cases</a:t>
            </a:r>
            <a:endParaRPr lang="en-US" sz="1750" dirty="0"/>
          </a:p>
        </p:txBody>
      </p:sp>
      <p:sp>
        <p:nvSpPr>
          <p:cNvPr id="18" name="Shape 15"/>
          <p:cNvSpPr/>
          <p:nvPr/>
        </p:nvSpPr>
        <p:spPr>
          <a:xfrm>
            <a:off x="6322517" y="4615855"/>
            <a:ext cx="5244008" cy="693738"/>
          </a:xfrm>
          <a:prstGeom prst="roundRect">
            <a:avLst>
              <a:gd name="adj" fmla="val 39033"/>
            </a:avLst>
          </a:prstGeom>
          <a:solidFill>
            <a:srgbClr val="212121"/>
          </a:solidFill>
          <a:ln w="30480">
            <a:solidFill>
              <a:srgbClr val="595959"/>
            </a:solidFill>
            <a:prstDash val="solid"/>
          </a:ln>
        </p:spPr>
        <p:txBody>
          <a:bodyPr/>
          <a:lstStyle/>
          <a:p>
            <a:endParaRPr lang="en-US"/>
          </a:p>
        </p:txBody>
      </p:sp>
      <p:sp>
        <p:nvSpPr>
          <p:cNvPr id="19" name="Text 16"/>
          <p:cNvSpPr/>
          <p:nvPr/>
        </p:nvSpPr>
        <p:spPr>
          <a:xfrm>
            <a:off x="6528395" y="4821733"/>
            <a:ext cx="3030240" cy="281980"/>
          </a:xfrm>
          <a:prstGeom prst="rect">
            <a:avLst/>
          </a:prstGeom>
          <a:noFill/>
          <a:ln/>
        </p:spPr>
        <p:txBody>
          <a:bodyPr wrap="none" lIns="0" tIns="0" rIns="0" bIns="0" rtlCol="0" anchor="t"/>
          <a:lstStyle/>
          <a:p>
            <a:pPr>
              <a:lnSpc>
                <a:spcPts val="2208"/>
              </a:lnSpc>
            </a:pPr>
            <a:r>
              <a:rPr lang="en-US" sz="1750" b="1" dirty="0">
                <a:solidFill>
                  <a:srgbClr val="E5E0DF"/>
                </a:solidFill>
                <a:latin typeface="Unbounded Bold" pitchFamily="34" charset="0"/>
                <a:ea typeface="Unbounded Bold" pitchFamily="34" charset="-122"/>
                <a:cs typeface="Unbounded Bold" pitchFamily="34" charset="-120"/>
              </a:rPr>
              <a:t>Blocked: </a:t>
            </a:r>
            <a:r>
              <a:rPr lang="en-US" sz="1750" b="1" dirty="0">
                <a:solidFill>
                  <a:srgbClr val="F9D933"/>
                </a:solidFill>
                <a:latin typeface="Unbounded Bold" pitchFamily="34" charset="0"/>
                <a:ea typeface="Unbounded Bold" pitchFamily="34" charset="-122"/>
                <a:cs typeface="Unbounded Bold" pitchFamily="34" charset="-120"/>
              </a:rPr>
              <a:t>8 test cases</a:t>
            </a:r>
            <a:endParaRPr lang="en-US" sz="1750" dirty="0"/>
          </a:p>
        </p:txBody>
      </p:sp>
      <p:pic>
        <p:nvPicPr>
          <p:cNvPr id="20" name="Picture 19">
            <a:extLst>
              <a:ext uri="{FF2B5EF4-FFF2-40B4-BE49-F238E27FC236}">
                <a16:creationId xmlns:a16="http://schemas.microsoft.com/office/drawing/2014/main" id="{E2A390B9-73C7-A40E-3B86-2E10DBA61F83}"/>
              </a:ext>
            </a:extLst>
          </p:cNvPr>
          <p:cNvPicPr>
            <a:picLocks noChangeAspect="1"/>
          </p:cNvPicPr>
          <p:nvPr/>
        </p:nvPicPr>
        <p:blipFill>
          <a:blip r:embed="rId4"/>
          <a:stretch>
            <a:fillRect/>
          </a:stretch>
        </p:blipFill>
        <p:spPr>
          <a:xfrm>
            <a:off x="10604500" y="6284417"/>
            <a:ext cx="1587500" cy="545914"/>
          </a:xfrm>
          <a:prstGeom prst="rect">
            <a:avLst/>
          </a:prstGeom>
        </p:spPr>
      </p:pic>
      <p:pic>
        <p:nvPicPr>
          <p:cNvPr id="22" name="Picture 21" descr="A logo of a globe with a graduation cap&#10;&#10;AI-generated content may be incorrect.">
            <a:extLst>
              <a:ext uri="{FF2B5EF4-FFF2-40B4-BE49-F238E27FC236}">
                <a16:creationId xmlns:a16="http://schemas.microsoft.com/office/drawing/2014/main" id="{826F55DD-E4F5-9843-4390-7A6CF5322FA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2510" y="449661"/>
            <a:ext cx="5306886" cy="501054"/>
          </a:xfrm>
          <a:prstGeom prst="rect">
            <a:avLst/>
          </a:prstGeom>
          <a:noFill/>
          <a:ln/>
        </p:spPr>
        <p:txBody>
          <a:bodyPr wrap="none" lIns="0" tIns="0" rIns="0" bIns="0" rtlCol="0" anchor="t"/>
          <a:lstStyle/>
          <a:p>
            <a:pPr>
              <a:lnSpc>
                <a:spcPts val="3000"/>
              </a:lnSpc>
            </a:pPr>
            <a:r>
              <a:rPr lang="en-US" sz="4000" b="1" dirty="0">
                <a:solidFill>
                  <a:srgbClr val="FFFFFF"/>
                </a:solidFill>
                <a:latin typeface="Unbounded Bold" pitchFamily="34" charset="0"/>
                <a:ea typeface="Unbounded Bold" pitchFamily="34" charset="-122"/>
                <a:cs typeface="Unbounded Bold" pitchFamily="34" charset="-120"/>
              </a:rPr>
              <a:t>Major Functional Defects</a:t>
            </a:r>
            <a:endParaRPr lang="en-US" sz="4000" dirty="0"/>
          </a:p>
        </p:txBody>
      </p:sp>
      <p:pic>
        <p:nvPicPr>
          <p:cNvPr id="3" name="Image 0" descr="preencoded.png"/>
          <p:cNvPicPr>
            <a:picLocks noChangeAspect="1"/>
          </p:cNvPicPr>
          <p:nvPr/>
        </p:nvPicPr>
        <p:blipFill>
          <a:blip r:embed="rId3"/>
          <a:stretch>
            <a:fillRect/>
          </a:stretch>
        </p:blipFill>
        <p:spPr>
          <a:xfrm>
            <a:off x="719336" y="1361778"/>
            <a:ext cx="1027708" cy="1233289"/>
          </a:xfrm>
          <a:prstGeom prst="rect">
            <a:avLst/>
          </a:prstGeom>
        </p:spPr>
      </p:pic>
      <p:sp>
        <p:nvSpPr>
          <p:cNvPr id="4" name="Text 1"/>
          <p:cNvSpPr/>
          <p:nvPr/>
        </p:nvSpPr>
        <p:spPr>
          <a:xfrm>
            <a:off x="1952526" y="1567260"/>
            <a:ext cx="9493448" cy="321171"/>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Cart update logic issues (quantity change removing items).</a:t>
            </a:r>
            <a:endParaRPr lang="en-US" sz="2000" dirty="0"/>
          </a:p>
        </p:txBody>
      </p:sp>
      <p:pic>
        <p:nvPicPr>
          <p:cNvPr id="5" name="Image 1" descr="preencoded.png"/>
          <p:cNvPicPr>
            <a:picLocks noChangeAspect="1"/>
          </p:cNvPicPr>
          <p:nvPr/>
        </p:nvPicPr>
        <p:blipFill>
          <a:blip r:embed="rId4"/>
          <a:stretch>
            <a:fillRect/>
          </a:stretch>
        </p:blipFill>
        <p:spPr>
          <a:xfrm>
            <a:off x="719336" y="2595067"/>
            <a:ext cx="1027708" cy="1233289"/>
          </a:xfrm>
          <a:prstGeom prst="rect">
            <a:avLst/>
          </a:prstGeom>
        </p:spPr>
      </p:pic>
      <p:sp>
        <p:nvSpPr>
          <p:cNvPr id="6" name="Text 2"/>
          <p:cNvSpPr/>
          <p:nvPr/>
        </p:nvSpPr>
        <p:spPr>
          <a:xfrm>
            <a:off x="1952526" y="2800549"/>
            <a:ext cx="9520138" cy="642343"/>
          </a:xfrm>
          <a:prstGeom prst="rect">
            <a:avLst/>
          </a:prstGeom>
          <a:noFill/>
          <a:ln/>
        </p:spPr>
        <p:txBody>
          <a:bodyPr wrap="squar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Item cancellation not reflected in Order History after submitting return request</a:t>
            </a:r>
            <a:endParaRPr lang="en-US" sz="2000" dirty="0"/>
          </a:p>
        </p:txBody>
      </p:sp>
      <p:pic>
        <p:nvPicPr>
          <p:cNvPr id="7" name="Image 2" descr="preencoded.png"/>
          <p:cNvPicPr>
            <a:picLocks noChangeAspect="1"/>
          </p:cNvPicPr>
          <p:nvPr/>
        </p:nvPicPr>
        <p:blipFill>
          <a:blip r:embed="rId5"/>
          <a:stretch>
            <a:fillRect/>
          </a:stretch>
        </p:blipFill>
        <p:spPr>
          <a:xfrm>
            <a:off x="719336" y="3828356"/>
            <a:ext cx="1027708" cy="1233289"/>
          </a:xfrm>
          <a:prstGeom prst="rect">
            <a:avLst/>
          </a:prstGeom>
        </p:spPr>
      </p:pic>
      <p:sp>
        <p:nvSpPr>
          <p:cNvPr id="8" name="Text 3"/>
          <p:cNvSpPr/>
          <p:nvPr/>
        </p:nvSpPr>
        <p:spPr>
          <a:xfrm>
            <a:off x="1952526" y="4033838"/>
            <a:ext cx="9520138" cy="642343"/>
          </a:xfrm>
          <a:prstGeom prst="rect">
            <a:avLst/>
          </a:prstGeom>
          <a:noFill/>
          <a:ln/>
        </p:spPr>
        <p:txBody>
          <a:bodyPr wrap="squar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Incorrect shipping cost calculation after selecting shipping method</a:t>
            </a:r>
            <a:endParaRPr lang="en-US" sz="2000" dirty="0"/>
          </a:p>
        </p:txBody>
      </p:sp>
      <p:pic>
        <p:nvPicPr>
          <p:cNvPr id="9" name="Image 3" descr="preencoded.png"/>
          <p:cNvPicPr>
            <a:picLocks noChangeAspect="1"/>
          </p:cNvPicPr>
          <p:nvPr/>
        </p:nvPicPr>
        <p:blipFill>
          <a:blip r:embed="rId6"/>
          <a:stretch>
            <a:fillRect/>
          </a:stretch>
        </p:blipFill>
        <p:spPr>
          <a:xfrm>
            <a:off x="719336" y="5061645"/>
            <a:ext cx="1027708" cy="1233289"/>
          </a:xfrm>
          <a:prstGeom prst="rect">
            <a:avLst/>
          </a:prstGeom>
        </p:spPr>
      </p:pic>
      <p:sp>
        <p:nvSpPr>
          <p:cNvPr id="10" name="Text 4"/>
          <p:cNvSpPr/>
          <p:nvPr/>
        </p:nvSpPr>
        <p:spPr>
          <a:xfrm>
            <a:off x="1952526" y="5267127"/>
            <a:ext cx="7963793" cy="321171"/>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Item marked in stock but unavailable at checkout</a:t>
            </a:r>
            <a:endParaRPr lang="en-US" sz="2000" dirty="0"/>
          </a:p>
        </p:txBody>
      </p:sp>
      <p:pic>
        <p:nvPicPr>
          <p:cNvPr id="11" name="Picture 10">
            <a:extLst>
              <a:ext uri="{FF2B5EF4-FFF2-40B4-BE49-F238E27FC236}">
                <a16:creationId xmlns:a16="http://schemas.microsoft.com/office/drawing/2014/main" id="{DE15592B-0F41-1C63-C088-6CF02CF3F316}"/>
              </a:ext>
            </a:extLst>
          </p:cNvPr>
          <p:cNvPicPr>
            <a:picLocks noChangeAspect="1"/>
          </p:cNvPicPr>
          <p:nvPr/>
        </p:nvPicPr>
        <p:blipFill>
          <a:blip r:embed="rId7"/>
          <a:stretch>
            <a:fillRect/>
          </a:stretch>
        </p:blipFill>
        <p:spPr>
          <a:xfrm>
            <a:off x="10604500" y="6223000"/>
            <a:ext cx="1587500" cy="545914"/>
          </a:xfrm>
          <a:prstGeom prst="rect">
            <a:avLst/>
          </a:prstGeom>
        </p:spPr>
      </p:pic>
      <p:pic>
        <p:nvPicPr>
          <p:cNvPr id="12" name="Picture 11" descr="A logo of a globe with a graduation cap&#10;&#10;AI-generated content may be incorrect.">
            <a:extLst>
              <a:ext uri="{FF2B5EF4-FFF2-40B4-BE49-F238E27FC236}">
                <a16:creationId xmlns:a16="http://schemas.microsoft.com/office/drawing/2014/main" id="{4C3845CE-A6F2-2289-E573-8CE7722C5C79}"/>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87CE16E-7F81-C7DE-4247-920AD523AD01}"/>
              </a:ext>
            </a:extLst>
          </p:cNvPr>
          <p:cNvSpPr txBox="1"/>
          <p:nvPr/>
        </p:nvSpPr>
        <p:spPr>
          <a:xfrm>
            <a:off x="228600" y="91559"/>
            <a:ext cx="6096000" cy="707886"/>
          </a:xfrm>
          <a:prstGeom prst="rect">
            <a:avLst/>
          </a:prstGeom>
          <a:noFill/>
        </p:spPr>
        <p:txBody>
          <a:bodyPr wrap="square">
            <a:spAutoFit/>
          </a:bodyPr>
          <a:lstStyle/>
          <a:p>
            <a:r>
              <a:rPr lang="en-US" sz="4000" b="1" dirty="0">
                <a:solidFill>
                  <a:srgbClr val="FFFFFF"/>
                </a:solidFill>
                <a:latin typeface="Unbounded Bold" pitchFamily="34" charset="0"/>
                <a:ea typeface="Unbounded Bold" pitchFamily="34" charset="-122"/>
                <a:cs typeface="Unbounded Bold" pitchFamily="34" charset="-120"/>
              </a:rPr>
              <a:t>API Testing </a:t>
            </a:r>
            <a:endParaRPr lang="en-US" sz="4000" dirty="0"/>
          </a:p>
        </p:txBody>
      </p:sp>
      <p:pic>
        <p:nvPicPr>
          <p:cNvPr id="9" name="Picture 8">
            <a:extLst>
              <a:ext uri="{FF2B5EF4-FFF2-40B4-BE49-F238E27FC236}">
                <a16:creationId xmlns:a16="http://schemas.microsoft.com/office/drawing/2014/main" id="{599E053B-078D-E63F-DCEB-F759DB0A40EB}"/>
              </a:ext>
            </a:extLst>
          </p:cNvPr>
          <p:cNvPicPr>
            <a:picLocks noChangeAspect="1"/>
          </p:cNvPicPr>
          <p:nvPr/>
        </p:nvPicPr>
        <p:blipFill>
          <a:blip r:embed="rId2"/>
          <a:stretch>
            <a:fillRect/>
          </a:stretch>
        </p:blipFill>
        <p:spPr>
          <a:xfrm>
            <a:off x="0" y="866775"/>
            <a:ext cx="12192000" cy="5991225"/>
          </a:xfrm>
          <a:prstGeom prst="rect">
            <a:avLst/>
          </a:prstGeom>
        </p:spPr>
      </p:pic>
      <p:pic>
        <p:nvPicPr>
          <p:cNvPr id="10" name="Picture 9" descr="A logo of a globe with a graduation cap&#10;&#10;AI-generated content may be incorrect.">
            <a:extLst>
              <a:ext uri="{FF2B5EF4-FFF2-40B4-BE49-F238E27FC236}">
                <a16:creationId xmlns:a16="http://schemas.microsoft.com/office/drawing/2014/main" id="{A66B3FE8-1864-3A53-7B47-CC7ECF6971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extLst>
      <p:ext uri="{BB962C8B-B14F-4D97-AF65-F5344CB8AC3E}">
        <p14:creationId xmlns:p14="http://schemas.microsoft.com/office/powerpoint/2010/main" val="4169699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587276"/>
            <a:ext cx="10751939" cy="1285875"/>
          </a:xfrm>
          <a:prstGeom prst="rect">
            <a:avLst/>
          </a:prstGeom>
          <a:noFill/>
          <a:ln/>
        </p:spPr>
        <p:txBody>
          <a:bodyPr wrap="square" lIns="0" tIns="0" rIns="0" bIns="0" rtlCol="0" anchor="t"/>
          <a:lstStyle/>
          <a:p>
            <a:pPr>
              <a:lnSpc>
                <a:spcPts val="5041"/>
              </a:lnSpc>
            </a:pPr>
            <a:r>
              <a:rPr lang="en-US" sz="4042" b="1" dirty="0">
                <a:solidFill>
                  <a:srgbClr val="FFFFFF"/>
                </a:solidFill>
                <a:latin typeface="Unbounded Bold" pitchFamily="34" charset="0"/>
                <a:ea typeface="Unbounded Bold" pitchFamily="34" charset="-122"/>
                <a:cs typeface="Unbounded Bold" pitchFamily="34" charset="-120"/>
              </a:rPr>
              <a:t>API Testing - Validated endpoints:</a:t>
            </a:r>
            <a:endParaRPr lang="en-US" sz="4042" dirty="0"/>
          </a:p>
        </p:txBody>
      </p:sp>
      <p:sp>
        <p:nvSpPr>
          <p:cNvPr id="3" name="Shape 1"/>
          <p:cNvSpPr/>
          <p:nvPr/>
        </p:nvSpPr>
        <p:spPr>
          <a:xfrm>
            <a:off x="720030" y="1982490"/>
            <a:ext cx="102791" cy="102791"/>
          </a:xfrm>
          <a:prstGeom prst="roundRect">
            <a:avLst>
              <a:gd name="adj" fmla="val 370656"/>
            </a:avLst>
          </a:prstGeom>
          <a:solidFill>
            <a:srgbClr val="0A6FB6"/>
          </a:solidFill>
          <a:ln/>
        </p:spPr>
        <p:txBody>
          <a:bodyPr/>
          <a:lstStyle/>
          <a:p>
            <a:endParaRPr lang="en-US"/>
          </a:p>
        </p:txBody>
      </p:sp>
      <p:sp>
        <p:nvSpPr>
          <p:cNvPr id="4" name="Text 2"/>
          <p:cNvSpPr/>
          <p:nvPr/>
        </p:nvSpPr>
        <p:spPr>
          <a:xfrm>
            <a:off x="1028501" y="1873151"/>
            <a:ext cx="4318298"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Authentication → /api/login</a:t>
            </a:r>
            <a:endParaRPr lang="en-US" sz="2000" dirty="0"/>
          </a:p>
        </p:txBody>
      </p:sp>
      <p:sp>
        <p:nvSpPr>
          <p:cNvPr id="5" name="Shape 3"/>
          <p:cNvSpPr/>
          <p:nvPr/>
        </p:nvSpPr>
        <p:spPr>
          <a:xfrm>
            <a:off x="720030" y="2715420"/>
            <a:ext cx="102791" cy="102791"/>
          </a:xfrm>
          <a:prstGeom prst="roundRect">
            <a:avLst>
              <a:gd name="adj" fmla="val 370656"/>
            </a:avLst>
          </a:prstGeom>
          <a:solidFill>
            <a:srgbClr val="0A6FB6"/>
          </a:solidFill>
          <a:ln/>
        </p:spPr>
        <p:txBody>
          <a:bodyPr/>
          <a:lstStyle/>
          <a:p>
            <a:endParaRPr lang="en-US"/>
          </a:p>
        </p:txBody>
      </p:sp>
      <p:sp>
        <p:nvSpPr>
          <p:cNvPr id="6" name="Text 4"/>
          <p:cNvSpPr/>
          <p:nvPr/>
        </p:nvSpPr>
        <p:spPr>
          <a:xfrm>
            <a:off x="1028501" y="2606081"/>
            <a:ext cx="5867698"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Cart → /api/cart/add, /edit, /products</a:t>
            </a:r>
            <a:endParaRPr lang="en-US" sz="2000" dirty="0"/>
          </a:p>
        </p:txBody>
      </p:sp>
      <p:sp>
        <p:nvSpPr>
          <p:cNvPr id="7" name="Shape 5"/>
          <p:cNvSpPr/>
          <p:nvPr/>
        </p:nvSpPr>
        <p:spPr>
          <a:xfrm>
            <a:off x="720030" y="3448348"/>
            <a:ext cx="102791" cy="102791"/>
          </a:xfrm>
          <a:prstGeom prst="roundRect">
            <a:avLst>
              <a:gd name="adj" fmla="val 370656"/>
            </a:avLst>
          </a:prstGeom>
          <a:solidFill>
            <a:srgbClr val="0A6FB6"/>
          </a:solidFill>
          <a:ln/>
        </p:spPr>
        <p:txBody>
          <a:bodyPr/>
          <a:lstStyle/>
          <a:p>
            <a:endParaRPr lang="en-US"/>
          </a:p>
        </p:txBody>
      </p:sp>
      <p:sp>
        <p:nvSpPr>
          <p:cNvPr id="8" name="Text 6"/>
          <p:cNvSpPr/>
          <p:nvPr/>
        </p:nvSpPr>
        <p:spPr>
          <a:xfrm>
            <a:off x="1028501" y="3339010"/>
            <a:ext cx="4002187"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Currency → /api/currency</a:t>
            </a:r>
            <a:endParaRPr lang="en-US" sz="2000" dirty="0"/>
          </a:p>
        </p:txBody>
      </p:sp>
      <p:sp>
        <p:nvSpPr>
          <p:cNvPr id="9" name="Shape 7"/>
          <p:cNvSpPr/>
          <p:nvPr/>
        </p:nvSpPr>
        <p:spPr>
          <a:xfrm>
            <a:off x="720030" y="4181277"/>
            <a:ext cx="102791" cy="102791"/>
          </a:xfrm>
          <a:prstGeom prst="roundRect">
            <a:avLst>
              <a:gd name="adj" fmla="val 370656"/>
            </a:avLst>
          </a:prstGeom>
          <a:solidFill>
            <a:srgbClr val="0A6FB6"/>
          </a:solidFill>
          <a:ln/>
        </p:spPr>
        <p:txBody>
          <a:bodyPr/>
          <a:lstStyle/>
          <a:p>
            <a:endParaRPr lang="en-US"/>
          </a:p>
        </p:txBody>
      </p:sp>
      <p:sp>
        <p:nvSpPr>
          <p:cNvPr id="10" name="Text 8"/>
          <p:cNvSpPr/>
          <p:nvPr/>
        </p:nvSpPr>
        <p:spPr>
          <a:xfrm>
            <a:off x="1028501" y="4071938"/>
            <a:ext cx="3330972"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Coupons &amp; Vouchers</a:t>
            </a:r>
            <a:endParaRPr lang="en-US" sz="2000" dirty="0"/>
          </a:p>
        </p:txBody>
      </p:sp>
      <p:sp>
        <p:nvSpPr>
          <p:cNvPr id="11" name="Shape 9"/>
          <p:cNvSpPr/>
          <p:nvPr/>
        </p:nvSpPr>
        <p:spPr>
          <a:xfrm>
            <a:off x="720030" y="4914206"/>
            <a:ext cx="102791" cy="102791"/>
          </a:xfrm>
          <a:prstGeom prst="roundRect">
            <a:avLst>
              <a:gd name="adj" fmla="val 370656"/>
            </a:avLst>
          </a:prstGeom>
          <a:solidFill>
            <a:srgbClr val="0A6FB6"/>
          </a:solidFill>
          <a:ln/>
        </p:spPr>
        <p:txBody>
          <a:bodyPr/>
          <a:lstStyle/>
          <a:p>
            <a:endParaRPr lang="en-US"/>
          </a:p>
        </p:txBody>
      </p:sp>
      <p:sp>
        <p:nvSpPr>
          <p:cNvPr id="12" name="Text 10"/>
          <p:cNvSpPr/>
          <p:nvPr/>
        </p:nvSpPr>
        <p:spPr>
          <a:xfrm>
            <a:off x="1028501" y="4804867"/>
            <a:ext cx="3242270"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Shipping &amp; Payment</a:t>
            </a:r>
            <a:endParaRPr lang="en-US" sz="2000" dirty="0"/>
          </a:p>
        </p:txBody>
      </p:sp>
      <p:sp>
        <p:nvSpPr>
          <p:cNvPr id="13" name="Shape 11"/>
          <p:cNvSpPr/>
          <p:nvPr/>
        </p:nvSpPr>
        <p:spPr>
          <a:xfrm>
            <a:off x="720030" y="5647135"/>
            <a:ext cx="102791" cy="102791"/>
          </a:xfrm>
          <a:prstGeom prst="roundRect">
            <a:avLst>
              <a:gd name="adj" fmla="val 370656"/>
            </a:avLst>
          </a:prstGeom>
          <a:solidFill>
            <a:srgbClr val="0A6FB6"/>
          </a:solidFill>
          <a:ln/>
        </p:spPr>
        <p:txBody>
          <a:bodyPr/>
          <a:lstStyle/>
          <a:p>
            <a:endParaRPr lang="en-US"/>
          </a:p>
        </p:txBody>
      </p:sp>
      <p:sp>
        <p:nvSpPr>
          <p:cNvPr id="14" name="Text 12"/>
          <p:cNvSpPr/>
          <p:nvPr/>
        </p:nvSpPr>
        <p:spPr>
          <a:xfrm>
            <a:off x="1028501" y="5537796"/>
            <a:ext cx="3585568"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Order → /api/order/add</a:t>
            </a:r>
            <a:endParaRPr lang="en-US" sz="2000" dirty="0"/>
          </a:p>
        </p:txBody>
      </p:sp>
      <p:pic>
        <p:nvPicPr>
          <p:cNvPr id="15" name="Picture 14">
            <a:extLst>
              <a:ext uri="{FF2B5EF4-FFF2-40B4-BE49-F238E27FC236}">
                <a16:creationId xmlns:a16="http://schemas.microsoft.com/office/drawing/2014/main" id="{6C466838-F921-5B20-D9CD-DB9365F792A7}"/>
              </a:ext>
            </a:extLst>
          </p:cNvPr>
          <p:cNvPicPr>
            <a:picLocks noChangeAspect="1"/>
          </p:cNvPicPr>
          <p:nvPr/>
        </p:nvPicPr>
        <p:blipFill>
          <a:blip r:embed="rId3"/>
          <a:stretch>
            <a:fillRect/>
          </a:stretch>
        </p:blipFill>
        <p:spPr>
          <a:xfrm>
            <a:off x="10604500" y="6223000"/>
            <a:ext cx="1587500" cy="545914"/>
          </a:xfrm>
          <a:prstGeom prst="rect">
            <a:avLst/>
          </a:prstGeom>
        </p:spPr>
      </p:pic>
      <p:pic>
        <p:nvPicPr>
          <p:cNvPr id="17" name="Picture 16" descr="A logo of a globe with a graduation cap&#10;&#10;AI-generated content may be incorrect.">
            <a:extLst>
              <a:ext uri="{FF2B5EF4-FFF2-40B4-BE49-F238E27FC236}">
                <a16:creationId xmlns:a16="http://schemas.microsoft.com/office/drawing/2014/main" id="{0ADCF529-7AEE-C88B-3EE6-B8ECB73FEA3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772518"/>
            <a:ext cx="10443964" cy="642938"/>
          </a:xfrm>
          <a:prstGeom prst="rect">
            <a:avLst/>
          </a:prstGeom>
          <a:noFill/>
          <a:ln/>
        </p:spPr>
        <p:txBody>
          <a:bodyPr wrap="none" lIns="0" tIns="0" rIns="0" bIns="0" rtlCol="0" anchor="t"/>
          <a:lstStyle/>
          <a:p>
            <a:pPr>
              <a:lnSpc>
                <a:spcPts val="5041"/>
              </a:lnSpc>
            </a:pPr>
            <a:r>
              <a:rPr lang="en-US" sz="4042" b="1" dirty="0">
                <a:solidFill>
                  <a:srgbClr val="FFFFFF"/>
                </a:solidFill>
                <a:latin typeface="Unbounded Bold" pitchFamily="34" charset="0"/>
                <a:ea typeface="Unbounded Bold" pitchFamily="34" charset="-122"/>
                <a:cs typeface="Unbounded Bold" pitchFamily="34" charset="-120"/>
              </a:rPr>
              <a:t>API Testing- Execution Summary</a:t>
            </a:r>
            <a:endParaRPr lang="en-US" sz="4042" dirty="0"/>
          </a:p>
        </p:txBody>
      </p:sp>
      <p:pic>
        <p:nvPicPr>
          <p:cNvPr id="3" name="Image 0" descr="preencoded.png"/>
          <p:cNvPicPr>
            <a:picLocks noChangeAspect="1"/>
          </p:cNvPicPr>
          <p:nvPr/>
        </p:nvPicPr>
        <p:blipFill>
          <a:blip r:embed="rId3"/>
          <a:stretch>
            <a:fillRect/>
          </a:stretch>
        </p:blipFill>
        <p:spPr>
          <a:xfrm>
            <a:off x="720031" y="1955403"/>
            <a:ext cx="5125045" cy="2638822"/>
          </a:xfrm>
          <a:prstGeom prst="rect">
            <a:avLst/>
          </a:prstGeom>
        </p:spPr>
      </p:pic>
      <p:sp>
        <p:nvSpPr>
          <p:cNvPr id="4" name="Shape 1"/>
          <p:cNvSpPr/>
          <p:nvPr/>
        </p:nvSpPr>
        <p:spPr>
          <a:xfrm>
            <a:off x="1411685" y="4619625"/>
            <a:ext cx="205681" cy="205681"/>
          </a:xfrm>
          <a:prstGeom prst="roundRect">
            <a:avLst>
              <a:gd name="adj" fmla="val 7410"/>
            </a:avLst>
          </a:prstGeom>
          <a:solidFill>
            <a:srgbClr val="0A6FB6"/>
          </a:solidFill>
          <a:ln/>
        </p:spPr>
        <p:txBody>
          <a:bodyPr/>
          <a:lstStyle/>
          <a:p>
            <a:endParaRPr lang="en-US"/>
          </a:p>
        </p:txBody>
      </p:sp>
      <p:sp>
        <p:nvSpPr>
          <p:cNvPr id="5" name="Text 2"/>
          <p:cNvSpPr/>
          <p:nvPr/>
        </p:nvSpPr>
        <p:spPr>
          <a:xfrm>
            <a:off x="1668165" y="4619625"/>
            <a:ext cx="675481" cy="205780"/>
          </a:xfrm>
          <a:prstGeom prst="rect">
            <a:avLst/>
          </a:prstGeom>
          <a:noFill/>
          <a:ln/>
        </p:spPr>
        <p:txBody>
          <a:bodyPr wrap="none" lIns="0" tIns="0" rIns="0" bIns="0" rtlCol="0" anchor="t"/>
          <a:lstStyle/>
          <a:p>
            <a:pPr>
              <a:lnSpc>
                <a:spcPts val="1583"/>
              </a:lnSpc>
            </a:pPr>
            <a:r>
              <a:rPr lang="en-US" sz="1583" dirty="0">
                <a:solidFill>
                  <a:srgbClr val="E5E0DF"/>
                </a:solidFill>
                <a:latin typeface="Open Sans" pitchFamily="34" charset="0"/>
                <a:ea typeface="Open Sans" pitchFamily="34" charset="-122"/>
                <a:cs typeface="Open Sans" pitchFamily="34" charset="-120"/>
              </a:rPr>
              <a:t>Passed</a:t>
            </a:r>
            <a:endParaRPr lang="en-US" sz="1583" dirty="0"/>
          </a:p>
        </p:txBody>
      </p:sp>
      <p:sp>
        <p:nvSpPr>
          <p:cNvPr id="6" name="Shape 3"/>
          <p:cNvSpPr/>
          <p:nvPr/>
        </p:nvSpPr>
        <p:spPr>
          <a:xfrm>
            <a:off x="2871391" y="4619625"/>
            <a:ext cx="205681" cy="205681"/>
          </a:xfrm>
          <a:prstGeom prst="roundRect">
            <a:avLst>
              <a:gd name="adj" fmla="val 7410"/>
            </a:avLst>
          </a:prstGeom>
          <a:solidFill>
            <a:srgbClr val="A70AB6"/>
          </a:solidFill>
          <a:ln/>
        </p:spPr>
        <p:txBody>
          <a:bodyPr/>
          <a:lstStyle/>
          <a:p>
            <a:endParaRPr lang="en-US"/>
          </a:p>
        </p:txBody>
      </p:sp>
      <p:sp>
        <p:nvSpPr>
          <p:cNvPr id="7" name="Text 4"/>
          <p:cNvSpPr/>
          <p:nvPr/>
        </p:nvSpPr>
        <p:spPr>
          <a:xfrm>
            <a:off x="3127871" y="4619625"/>
            <a:ext cx="565646" cy="205780"/>
          </a:xfrm>
          <a:prstGeom prst="rect">
            <a:avLst/>
          </a:prstGeom>
          <a:noFill/>
          <a:ln/>
        </p:spPr>
        <p:txBody>
          <a:bodyPr wrap="none" lIns="0" tIns="0" rIns="0" bIns="0" rtlCol="0" anchor="t"/>
          <a:lstStyle/>
          <a:p>
            <a:pPr>
              <a:lnSpc>
                <a:spcPts val="1583"/>
              </a:lnSpc>
            </a:pPr>
            <a:r>
              <a:rPr lang="en-US" sz="1583" dirty="0">
                <a:solidFill>
                  <a:srgbClr val="E5E0DF"/>
                </a:solidFill>
                <a:latin typeface="Open Sans" pitchFamily="34" charset="0"/>
                <a:ea typeface="Open Sans" pitchFamily="34" charset="-122"/>
                <a:cs typeface="Open Sans" pitchFamily="34" charset="-120"/>
              </a:rPr>
              <a:t>Failed</a:t>
            </a:r>
            <a:endParaRPr lang="en-US" sz="1583" dirty="0"/>
          </a:p>
        </p:txBody>
      </p:sp>
      <p:sp>
        <p:nvSpPr>
          <p:cNvPr id="8" name="Shape 5"/>
          <p:cNvSpPr/>
          <p:nvPr/>
        </p:nvSpPr>
        <p:spPr>
          <a:xfrm>
            <a:off x="4221361" y="4619625"/>
            <a:ext cx="205681" cy="205681"/>
          </a:xfrm>
          <a:prstGeom prst="roundRect">
            <a:avLst>
              <a:gd name="adj" fmla="val 7410"/>
            </a:avLst>
          </a:prstGeom>
          <a:solidFill>
            <a:srgbClr val="B6510A"/>
          </a:solidFill>
          <a:ln/>
        </p:spPr>
        <p:txBody>
          <a:bodyPr/>
          <a:lstStyle/>
          <a:p>
            <a:endParaRPr lang="en-US"/>
          </a:p>
        </p:txBody>
      </p:sp>
      <p:sp>
        <p:nvSpPr>
          <p:cNvPr id="9" name="Text 6"/>
          <p:cNvSpPr/>
          <p:nvPr/>
        </p:nvSpPr>
        <p:spPr>
          <a:xfrm>
            <a:off x="4477842" y="4619625"/>
            <a:ext cx="756444" cy="205780"/>
          </a:xfrm>
          <a:prstGeom prst="rect">
            <a:avLst/>
          </a:prstGeom>
          <a:noFill/>
          <a:ln/>
        </p:spPr>
        <p:txBody>
          <a:bodyPr wrap="none" lIns="0" tIns="0" rIns="0" bIns="0" rtlCol="0" anchor="t"/>
          <a:lstStyle/>
          <a:p>
            <a:pPr>
              <a:lnSpc>
                <a:spcPts val="1583"/>
              </a:lnSpc>
            </a:pPr>
            <a:r>
              <a:rPr lang="en-US" sz="1583" dirty="0">
                <a:solidFill>
                  <a:srgbClr val="E5E0DF"/>
                </a:solidFill>
                <a:latin typeface="Open Sans" pitchFamily="34" charset="0"/>
                <a:ea typeface="Open Sans" pitchFamily="34" charset="-122"/>
                <a:cs typeface="Open Sans" pitchFamily="34" charset="-120"/>
              </a:rPr>
              <a:t>Blocked</a:t>
            </a:r>
            <a:endParaRPr lang="en-US" sz="1583" dirty="0"/>
          </a:p>
        </p:txBody>
      </p:sp>
      <p:sp>
        <p:nvSpPr>
          <p:cNvPr id="10" name="Text 7"/>
          <p:cNvSpPr/>
          <p:nvPr/>
        </p:nvSpPr>
        <p:spPr>
          <a:xfrm>
            <a:off x="720031" y="5056783"/>
            <a:ext cx="5125045" cy="329208"/>
          </a:xfrm>
          <a:prstGeom prst="rect">
            <a:avLst/>
          </a:prstGeom>
          <a:noFill/>
          <a:ln/>
        </p:spPr>
        <p:txBody>
          <a:bodyPr wrap="none" lIns="0" tIns="0" rIns="0" bIns="0" rtlCol="0" anchor="t"/>
          <a:lstStyle/>
          <a:p>
            <a:pPr>
              <a:lnSpc>
                <a:spcPts val="2583"/>
              </a:lnSpc>
            </a:pPr>
            <a:r>
              <a:rPr lang="en-US" sz="1583" dirty="0">
                <a:solidFill>
                  <a:srgbClr val="F94CAF"/>
                </a:solidFill>
                <a:latin typeface="Open Sans" pitchFamily="34" charset="0"/>
                <a:ea typeface="Open Sans" pitchFamily="34" charset="-122"/>
                <a:cs typeface="Open Sans" pitchFamily="34" charset="-120"/>
              </a:rPr>
              <a:t>Total Test Cases:</a:t>
            </a:r>
            <a:r>
              <a:rPr lang="en-US" sz="1583" dirty="0">
                <a:solidFill>
                  <a:srgbClr val="E5E0DF"/>
                </a:solidFill>
                <a:latin typeface="Open Sans" pitchFamily="34" charset="0"/>
                <a:ea typeface="Open Sans" pitchFamily="34" charset="-122"/>
                <a:cs typeface="Open Sans" pitchFamily="34" charset="-120"/>
              </a:rPr>
              <a:t> 33</a:t>
            </a:r>
            <a:endParaRPr lang="en-US" sz="1583" dirty="0"/>
          </a:p>
        </p:txBody>
      </p:sp>
      <p:sp>
        <p:nvSpPr>
          <p:cNvPr id="11" name="Text 8"/>
          <p:cNvSpPr/>
          <p:nvPr/>
        </p:nvSpPr>
        <p:spPr>
          <a:xfrm>
            <a:off x="720031" y="5571133"/>
            <a:ext cx="5125045" cy="329208"/>
          </a:xfrm>
          <a:prstGeom prst="rect">
            <a:avLst/>
          </a:prstGeom>
          <a:noFill/>
          <a:ln/>
        </p:spPr>
        <p:txBody>
          <a:bodyPr wrap="none" lIns="0" tIns="0" rIns="0" bIns="0" rtlCol="0" anchor="t"/>
          <a:lstStyle/>
          <a:p>
            <a:pPr>
              <a:lnSpc>
                <a:spcPts val="2583"/>
              </a:lnSpc>
            </a:pPr>
            <a:r>
              <a:rPr lang="en-US" sz="1583" dirty="0">
                <a:solidFill>
                  <a:srgbClr val="F94CAF"/>
                </a:solidFill>
                <a:latin typeface="Open Sans" pitchFamily="34" charset="0"/>
                <a:ea typeface="Open Sans" pitchFamily="34" charset="-122"/>
                <a:cs typeface="Open Sans" pitchFamily="34" charset="-120"/>
              </a:rPr>
              <a:t>Pass Rate:</a:t>
            </a:r>
            <a:r>
              <a:rPr lang="en-US" sz="1583" dirty="0">
                <a:solidFill>
                  <a:srgbClr val="E5E0DF"/>
                </a:solidFill>
                <a:latin typeface="Open Sans" pitchFamily="34" charset="0"/>
                <a:ea typeface="Open Sans" pitchFamily="34" charset="-122"/>
                <a:cs typeface="Open Sans" pitchFamily="34" charset="-120"/>
              </a:rPr>
              <a:t> 72.7%</a:t>
            </a:r>
            <a:endParaRPr lang="en-US" sz="1583" dirty="0"/>
          </a:p>
        </p:txBody>
      </p:sp>
      <p:sp>
        <p:nvSpPr>
          <p:cNvPr id="12" name="Text 9"/>
          <p:cNvSpPr/>
          <p:nvPr/>
        </p:nvSpPr>
        <p:spPr>
          <a:xfrm>
            <a:off x="6353274" y="1929706"/>
            <a:ext cx="2571750" cy="321469"/>
          </a:xfrm>
          <a:prstGeom prst="rect">
            <a:avLst/>
          </a:prstGeom>
          <a:noFill/>
          <a:ln/>
        </p:spPr>
        <p:txBody>
          <a:bodyPr wrap="none" lIns="0" tIns="0" rIns="0" bIns="0" rtlCol="0" anchor="t"/>
          <a:lstStyle/>
          <a:p>
            <a:pPr>
              <a:lnSpc>
                <a:spcPts val="2500"/>
              </a:lnSpc>
            </a:pPr>
            <a:r>
              <a:rPr lang="en-US" sz="2000" b="1" dirty="0">
                <a:solidFill>
                  <a:srgbClr val="FFFFFF"/>
                </a:solidFill>
                <a:latin typeface="Unbounded Bold" pitchFamily="34" charset="0"/>
                <a:ea typeface="Unbounded Bold" pitchFamily="34" charset="-122"/>
                <a:cs typeface="Unbounded Bold" pitchFamily="34" charset="-120"/>
              </a:rPr>
              <a:t>Key Metrics:</a:t>
            </a:r>
            <a:endParaRPr lang="en-US" sz="2000" dirty="0"/>
          </a:p>
        </p:txBody>
      </p:sp>
      <p:sp>
        <p:nvSpPr>
          <p:cNvPr id="13" name="Shape 10"/>
          <p:cNvSpPr/>
          <p:nvPr/>
        </p:nvSpPr>
        <p:spPr>
          <a:xfrm>
            <a:off x="6353274" y="2482553"/>
            <a:ext cx="5125045" cy="796330"/>
          </a:xfrm>
          <a:prstGeom prst="roundRect">
            <a:avLst>
              <a:gd name="adj" fmla="val 38754"/>
            </a:avLst>
          </a:prstGeom>
          <a:solidFill>
            <a:srgbClr val="212121"/>
          </a:solidFill>
          <a:ln w="38100">
            <a:solidFill>
              <a:srgbClr val="595959"/>
            </a:solidFill>
            <a:prstDash val="solid"/>
          </a:ln>
        </p:spPr>
        <p:txBody>
          <a:bodyPr/>
          <a:lstStyle/>
          <a:p>
            <a:endParaRPr lang="en-US"/>
          </a:p>
        </p:txBody>
      </p:sp>
      <p:sp>
        <p:nvSpPr>
          <p:cNvPr id="14" name="Text 11"/>
          <p:cNvSpPr/>
          <p:nvPr/>
        </p:nvSpPr>
        <p:spPr>
          <a:xfrm>
            <a:off x="6590705" y="2719983"/>
            <a:ext cx="3576142"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Passed:</a:t>
            </a:r>
            <a:r>
              <a:rPr lang="en-US" sz="2000" b="1" dirty="0">
                <a:solidFill>
                  <a:srgbClr val="1F7135"/>
                </a:solidFill>
                <a:latin typeface="Unbounded Bold" pitchFamily="34" charset="0"/>
                <a:ea typeface="Unbounded Bold" pitchFamily="34" charset="-122"/>
                <a:cs typeface="Unbounded Bold" pitchFamily="34" charset="-120"/>
              </a:rPr>
              <a:t> 24 test cases</a:t>
            </a:r>
            <a:endParaRPr lang="en-US" sz="2000" dirty="0"/>
          </a:p>
        </p:txBody>
      </p:sp>
      <p:sp>
        <p:nvSpPr>
          <p:cNvPr id="15" name="Shape 12"/>
          <p:cNvSpPr/>
          <p:nvPr/>
        </p:nvSpPr>
        <p:spPr>
          <a:xfrm>
            <a:off x="6353274" y="3484563"/>
            <a:ext cx="5125045" cy="796330"/>
          </a:xfrm>
          <a:prstGeom prst="roundRect">
            <a:avLst>
              <a:gd name="adj" fmla="val 38754"/>
            </a:avLst>
          </a:prstGeom>
          <a:solidFill>
            <a:srgbClr val="212121"/>
          </a:solidFill>
          <a:ln w="38100">
            <a:solidFill>
              <a:srgbClr val="595959"/>
            </a:solidFill>
            <a:prstDash val="solid"/>
          </a:ln>
        </p:spPr>
        <p:txBody>
          <a:bodyPr/>
          <a:lstStyle/>
          <a:p>
            <a:endParaRPr lang="en-US"/>
          </a:p>
        </p:txBody>
      </p:sp>
      <p:sp>
        <p:nvSpPr>
          <p:cNvPr id="16" name="Text 13"/>
          <p:cNvSpPr/>
          <p:nvPr/>
        </p:nvSpPr>
        <p:spPr>
          <a:xfrm>
            <a:off x="6590705" y="3721994"/>
            <a:ext cx="3127673"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Failed: </a:t>
            </a:r>
            <a:r>
              <a:rPr lang="en-US" sz="2000" b="1" dirty="0">
                <a:solidFill>
                  <a:srgbClr val="F44444"/>
                </a:solidFill>
                <a:latin typeface="Unbounded Bold" pitchFamily="34" charset="0"/>
                <a:ea typeface="Unbounded Bold" pitchFamily="34" charset="-122"/>
                <a:cs typeface="Unbounded Bold" pitchFamily="34" charset="-120"/>
              </a:rPr>
              <a:t>9 test cases</a:t>
            </a:r>
            <a:endParaRPr lang="en-US" sz="2000" dirty="0"/>
          </a:p>
        </p:txBody>
      </p:sp>
      <p:pic>
        <p:nvPicPr>
          <p:cNvPr id="17" name="Picture 16">
            <a:extLst>
              <a:ext uri="{FF2B5EF4-FFF2-40B4-BE49-F238E27FC236}">
                <a16:creationId xmlns:a16="http://schemas.microsoft.com/office/drawing/2014/main" id="{5543275E-BD18-3466-7771-8B77048AA3CA}"/>
              </a:ext>
            </a:extLst>
          </p:cNvPr>
          <p:cNvPicPr>
            <a:picLocks noChangeAspect="1"/>
          </p:cNvPicPr>
          <p:nvPr/>
        </p:nvPicPr>
        <p:blipFill>
          <a:blip r:embed="rId4"/>
          <a:stretch>
            <a:fillRect/>
          </a:stretch>
        </p:blipFill>
        <p:spPr>
          <a:xfrm>
            <a:off x="10604500" y="6223000"/>
            <a:ext cx="1587500" cy="545914"/>
          </a:xfrm>
          <a:prstGeom prst="rect">
            <a:avLst/>
          </a:prstGeom>
        </p:spPr>
      </p:pic>
      <p:pic>
        <p:nvPicPr>
          <p:cNvPr id="19" name="Picture 18" descr="A logo of a globe with a graduation cap&#10;&#10;AI-generated content may be incorrect.">
            <a:extLst>
              <a:ext uri="{FF2B5EF4-FFF2-40B4-BE49-F238E27FC236}">
                <a16:creationId xmlns:a16="http://schemas.microsoft.com/office/drawing/2014/main" id="{38EF8156-FFFF-3408-E88A-752A6EC085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1127373"/>
            <a:ext cx="4114800" cy="514251"/>
          </a:xfrm>
          <a:prstGeom prst="rect">
            <a:avLst/>
          </a:prstGeom>
          <a:noFill/>
          <a:ln/>
        </p:spPr>
        <p:txBody>
          <a:bodyPr wrap="none" lIns="0" tIns="0" rIns="0" bIns="0" rtlCol="0" anchor="t"/>
          <a:lstStyle/>
          <a:p>
            <a:pPr>
              <a:lnSpc>
                <a:spcPts val="4042"/>
              </a:lnSpc>
            </a:pPr>
            <a:r>
              <a:rPr lang="en-US" sz="4000" b="1" dirty="0">
                <a:solidFill>
                  <a:srgbClr val="FFFFFF"/>
                </a:solidFill>
                <a:latin typeface="Unbounded Bold" pitchFamily="34" charset="0"/>
                <a:ea typeface="Unbounded Bold" pitchFamily="34" charset="-122"/>
                <a:cs typeface="Unbounded Bold" pitchFamily="34" charset="-120"/>
              </a:rPr>
              <a:t>Major issues</a:t>
            </a:r>
            <a:endParaRPr lang="en-US" sz="4000" dirty="0"/>
          </a:p>
        </p:txBody>
      </p:sp>
      <p:sp>
        <p:nvSpPr>
          <p:cNvPr id="3" name="Shape 1"/>
          <p:cNvSpPr/>
          <p:nvPr/>
        </p:nvSpPr>
        <p:spPr>
          <a:xfrm>
            <a:off x="720031" y="2014637"/>
            <a:ext cx="102791" cy="102791"/>
          </a:xfrm>
          <a:prstGeom prst="roundRect">
            <a:avLst>
              <a:gd name="adj" fmla="val 370656"/>
            </a:avLst>
          </a:prstGeom>
          <a:solidFill>
            <a:srgbClr val="0A6FB6"/>
          </a:solidFill>
          <a:ln/>
        </p:spPr>
        <p:txBody>
          <a:bodyPr/>
          <a:lstStyle/>
          <a:p>
            <a:endParaRPr lang="en-US"/>
          </a:p>
        </p:txBody>
      </p:sp>
      <p:sp>
        <p:nvSpPr>
          <p:cNvPr id="4" name="Text 2"/>
          <p:cNvSpPr/>
          <p:nvPr/>
        </p:nvSpPr>
        <p:spPr>
          <a:xfrm>
            <a:off x="1028502" y="1905298"/>
            <a:ext cx="7478911"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Lack of Documented Responses &amp; Error Codes</a:t>
            </a:r>
            <a:endParaRPr lang="en-US" sz="2000" dirty="0"/>
          </a:p>
        </p:txBody>
      </p:sp>
      <p:sp>
        <p:nvSpPr>
          <p:cNvPr id="5" name="Shape 3"/>
          <p:cNvSpPr/>
          <p:nvPr/>
        </p:nvSpPr>
        <p:spPr>
          <a:xfrm>
            <a:off x="720031" y="2747566"/>
            <a:ext cx="102791" cy="102791"/>
          </a:xfrm>
          <a:prstGeom prst="roundRect">
            <a:avLst>
              <a:gd name="adj" fmla="val 370656"/>
            </a:avLst>
          </a:prstGeom>
          <a:solidFill>
            <a:srgbClr val="0A6FB6"/>
          </a:solidFill>
          <a:ln/>
        </p:spPr>
        <p:txBody>
          <a:bodyPr/>
          <a:lstStyle/>
          <a:p>
            <a:endParaRPr lang="en-US"/>
          </a:p>
        </p:txBody>
      </p:sp>
      <p:sp>
        <p:nvSpPr>
          <p:cNvPr id="6" name="Text 4"/>
          <p:cNvSpPr/>
          <p:nvPr/>
        </p:nvSpPr>
        <p:spPr>
          <a:xfrm>
            <a:off x="1028502" y="2638227"/>
            <a:ext cx="6797973"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Incomplete documentation for Order APIs.</a:t>
            </a:r>
            <a:endParaRPr lang="en-US" sz="2000" dirty="0"/>
          </a:p>
        </p:txBody>
      </p:sp>
      <p:sp>
        <p:nvSpPr>
          <p:cNvPr id="7" name="Text 5"/>
          <p:cNvSpPr/>
          <p:nvPr/>
        </p:nvSpPr>
        <p:spPr>
          <a:xfrm>
            <a:off x="720031" y="3268266"/>
            <a:ext cx="4114800" cy="514251"/>
          </a:xfrm>
          <a:prstGeom prst="rect">
            <a:avLst/>
          </a:prstGeom>
          <a:noFill/>
          <a:ln/>
        </p:spPr>
        <p:txBody>
          <a:bodyPr wrap="none" lIns="0" tIns="0" rIns="0" bIns="0" rtlCol="0" anchor="t"/>
          <a:lstStyle/>
          <a:p>
            <a:pPr>
              <a:lnSpc>
                <a:spcPts val="4042"/>
              </a:lnSpc>
            </a:pPr>
            <a:r>
              <a:rPr lang="en-US" sz="4000" b="1" dirty="0">
                <a:solidFill>
                  <a:srgbClr val="FFFFFF"/>
                </a:solidFill>
                <a:latin typeface="Unbounded Bold" pitchFamily="34" charset="0"/>
                <a:ea typeface="Unbounded Bold" pitchFamily="34" charset="-122"/>
                <a:cs typeface="Unbounded Bold" pitchFamily="34" charset="-120"/>
              </a:rPr>
              <a:t>Major Defects</a:t>
            </a:r>
            <a:endParaRPr lang="en-US" sz="4000" dirty="0"/>
          </a:p>
        </p:txBody>
      </p:sp>
      <p:sp>
        <p:nvSpPr>
          <p:cNvPr id="8" name="Shape 6"/>
          <p:cNvSpPr/>
          <p:nvPr/>
        </p:nvSpPr>
        <p:spPr>
          <a:xfrm>
            <a:off x="720031" y="4200426"/>
            <a:ext cx="102791" cy="102791"/>
          </a:xfrm>
          <a:prstGeom prst="roundRect">
            <a:avLst>
              <a:gd name="adj" fmla="val 370656"/>
            </a:avLst>
          </a:prstGeom>
          <a:solidFill>
            <a:srgbClr val="0A6FB6"/>
          </a:solidFill>
          <a:ln/>
        </p:spPr>
        <p:txBody>
          <a:bodyPr/>
          <a:lstStyle/>
          <a:p>
            <a:endParaRPr lang="en-US"/>
          </a:p>
        </p:txBody>
      </p:sp>
      <p:sp>
        <p:nvSpPr>
          <p:cNvPr id="9" name="Text 7"/>
          <p:cNvSpPr/>
          <p:nvPr/>
        </p:nvSpPr>
        <p:spPr>
          <a:xfrm>
            <a:off x="1028502" y="4091087"/>
            <a:ext cx="8619728"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200 OK returned for invalid or unauthorized requests.</a:t>
            </a:r>
            <a:endParaRPr lang="en-US" sz="2000" dirty="0"/>
          </a:p>
        </p:txBody>
      </p:sp>
      <p:sp>
        <p:nvSpPr>
          <p:cNvPr id="10" name="Shape 8"/>
          <p:cNvSpPr/>
          <p:nvPr/>
        </p:nvSpPr>
        <p:spPr>
          <a:xfrm>
            <a:off x="720031" y="4933355"/>
            <a:ext cx="102791" cy="102791"/>
          </a:xfrm>
          <a:prstGeom prst="roundRect">
            <a:avLst>
              <a:gd name="adj" fmla="val 370656"/>
            </a:avLst>
          </a:prstGeom>
          <a:solidFill>
            <a:srgbClr val="0A6FB6"/>
          </a:solidFill>
          <a:ln/>
        </p:spPr>
        <p:txBody>
          <a:bodyPr/>
          <a:lstStyle/>
          <a:p>
            <a:endParaRPr lang="en-US"/>
          </a:p>
        </p:txBody>
      </p:sp>
      <p:sp>
        <p:nvSpPr>
          <p:cNvPr id="11" name="Text 9"/>
          <p:cNvSpPr/>
          <p:nvPr/>
        </p:nvSpPr>
        <p:spPr>
          <a:xfrm>
            <a:off x="1028502" y="4824016"/>
            <a:ext cx="6266061"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Mixed HTML + JSON in error responses.</a:t>
            </a:r>
            <a:endParaRPr lang="en-US" sz="2000" dirty="0"/>
          </a:p>
        </p:txBody>
      </p:sp>
      <p:sp>
        <p:nvSpPr>
          <p:cNvPr id="12" name="Shape 10"/>
          <p:cNvSpPr/>
          <p:nvPr/>
        </p:nvSpPr>
        <p:spPr>
          <a:xfrm>
            <a:off x="720031" y="5666284"/>
            <a:ext cx="102791" cy="102791"/>
          </a:xfrm>
          <a:prstGeom prst="roundRect">
            <a:avLst>
              <a:gd name="adj" fmla="val 370656"/>
            </a:avLst>
          </a:prstGeom>
          <a:solidFill>
            <a:srgbClr val="0A6FB6"/>
          </a:solidFill>
          <a:ln/>
        </p:spPr>
        <p:txBody>
          <a:bodyPr/>
          <a:lstStyle/>
          <a:p>
            <a:endParaRPr lang="en-US"/>
          </a:p>
        </p:txBody>
      </p:sp>
      <p:sp>
        <p:nvSpPr>
          <p:cNvPr id="13" name="Text 11"/>
          <p:cNvSpPr/>
          <p:nvPr/>
        </p:nvSpPr>
        <p:spPr>
          <a:xfrm>
            <a:off x="1028502" y="5556945"/>
            <a:ext cx="7533680"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Missing validation errors on several endpoints.</a:t>
            </a:r>
            <a:endParaRPr lang="en-US" sz="2000" dirty="0"/>
          </a:p>
        </p:txBody>
      </p:sp>
      <p:pic>
        <p:nvPicPr>
          <p:cNvPr id="14" name="Picture 13">
            <a:extLst>
              <a:ext uri="{FF2B5EF4-FFF2-40B4-BE49-F238E27FC236}">
                <a16:creationId xmlns:a16="http://schemas.microsoft.com/office/drawing/2014/main" id="{7F0D1416-1339-EEB0-BC53-59571D1F90D8}"/>
              </a:ext>
            </a:extLst>
          </p:cNvPr>
          <p:cNvPicPr>
            <a:picLocks noChangeAspect="1"/>
          </p:cNvPicPr>
          <p:nvPr/>
        </p:nvPicPr>
        <p:blipFill>
          <a:blip r:embed="rId3"/>
          <a:stretch>
            <a:fillRect/>
          </a:stretch>
        </p:blipFill>
        <p:spPr>
          <a:xfrm>
            <a:off x="10604500" y="6223000"/>
            <a:ext cx="1587500" cy="545914"/>
          </a:xfrm>
          <a:prstGeom prst="rect">
            <a:avLst/>
          </a:prstGeom>
        </p:spPr>
      </p:pic>
      <p:pic>
        <p:nvPicPr>
          <p:cNvPr id="16" name="Picture 15" descr="A logo of a globe with a graduation cap&#10;&#10;AI-generated content may be incorrect.">
            <a:extLst>
              <a:ext uri="{FF2B5EF4-FFF2-40B4-BE49-F238E27FC236}">
                <a16:creationId xmlns:a16="http://schemas.microsoft.com/office/drawing/2014/main" id="{41ABA320-1C01-01B6-C5E0-B6CC7063743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6957" y="534591"/>
            <a:ext cx="10083007" cy="515144"/>
          </a:xfrm>
          <a:prstGeom prst="rect">
            <a:avLst/>
          </a:prstGeom>
          <a:noFill/>
          <a:ln/>
        </p:spPr>
        <p:txBody>
          <a:bodyPr wrap="none" lIns="0" tIns="0" rIns="0" bIns="0" rtlCol="0" anchor="t"/>
          <a:lstStyle/>
          <a:p>
            <a:pPr>
              <a:lnSpc>
                <a:spcPts val="4042"/>
              </a:lnSpc>
            </a:pPr>
            <a:r>
              <a:rPr lang="en-US" sz="3600" b="1" dirty="0">
                <a:solidFill>
                  <a:srgbClr val="FFFFFF"/>
                </a:solidFill>
                <a:latin typeface="Unbounded Bold" pitchFamily="34" charset="0"/>
                <a:ea typeface="Unbounded Bold" pitchFamily="34" charset="-122"/>
                <a:cs typeface="Unbounded Bold" pitchFamily="34" charset="-120"/>
              </a:rPr>
              <a:t>Database Testing- Execution Summary</a:t>
            </a:r>
            <a:endParaRPr lang="en-US" sz="3600" dirty="0"/>
          </a:p>
        </p:txBody>
      </p:sp>
      <p:sp>
        <p:nvSpPr>
          <p:cNvPr id="3" name="Text 1"/>
          <p:cNvSpPr/>
          <p:nvPr/>
        </p:nvSpPr>
        <p:spPr>
          <a:xfrm>
            <a:off x="576957" y="1379439"/>
            <a:ext cx="11038086" cy="263823"/>
          </a:xfrm>
          <a:prstGeom prst="rect">
            <a:avLst/>
          </a:prstGeom>
          <a:noFill/>
          <a:ln/>
        </p:spPr>
        <p:txBody>
          <a:bodyPr wrap="none" lIns="0" tIns="0" rIns="0" bIns="0" rtlCol="0" anchor="t"/>
          <a:lstStyle/>
          <a:p>
            <a:pPr marL="285739" indent="-285739">
              <a:lnSpc>
                <a:spcPts val="2042"/>
              </a:lnSpc>
              <a:buSzPct val="100000"/>
              <a:buChar char="•"/>
            </a:pPr>
            <a:r>
              <a:rPr lang="en-US" sz="1292" dirty="0">
                <a:solidFill>
                  <a:srgbClr val="E5E0DF"/>
                </a:solidFill>
                <a:latin typeface="Open Sans" pitchFamily="34" charset="0"/>
                <a:ea typeface="Open Sans" pitchFamily="34" charset="-122"/>
                <a:cs typeface="Open Sans" pitchFamily="34" charset="-120"/>
              </a:rPr>
              <a:t>CRUD validation across OpenCart core tables</a:t>
            </a:r>
            <a:endParaRPr lang="en-US" sz="1292" dirty="0"/>
          </a:p>
        </p:txBody>
      </p:sp>
      <p:sp>
        <p:nvSpPr>
          <p:cNvPr id="4" name="Text 2"/>
          <p:cNvSpPr/>
          <p:nvPr/>
        </p:nvSpPr>
        <p:spPr>
          <a:xfrm>
            <a:off x="576957" y="1700907"/>
            <a:ext cx="11038086" cy="263823"/>
          </a:xfrm>
          <a:prstGeom prst="rect">
            <a:avLst/>
          </a:prstGeom>
          <a:noFill/>
          <a:ln/>
        </p:spPr>
        <p:txBody>
          <a:bodyPr wrap="none" lIns="0" tIns="0" rIns="0" bIns="0" rtlCol="0" anchor="t"/>
          <a:lstStyle/>
          <a:p>
            <a:pPr marL="285739" indent="-285739">
              <a:lnSpc>
                <a:spcPts val="2042"/>
              </a:lnSpc>
              <a:buSzPct val="100000"/>
              <a:buChar char="•"/>
            </a:pPr>
            <a:r>
              <a:rPr lang="en-US" sz="1292" dirty="0">
                <a:solidFill>
                  <a:srgbClr val="E5E0DF"/>
                </a:solidFill>
                <a:latin typeface="Open Sans" pitchFamily="34" charset="0"/>
                <a:ea typeface="Open Sans" pitchFamily="34" charset="-122"/>
                <a:cs typeface="Open Sans" pitchFamily="34" charset="-120"/>
              </a:rPr>
              <a:t>Foreign Key checks for )Customers, Addresses) , (Orders, Order Products) , (Wishlist, Customers)</a:t>
            </a:r>
            <a:endParaRPr lang="en-US" sz="1292" dirty="0"/>
          </a:p>
        </p:txBody>
      </p:sp>
      <p:pic>
        <p:nvPicPr>
          <p:cNvPr id="5" name="Image 0" descr="preencoded.png"/>
          <p:cNvPicPr>
            <a:picLocks noChangeAspect="1"/>
          </p:cNvPicPr>
          <p:nvPr/>
        </p:nvPicPr>
        <p:blipFill>
          <a:blip r:embed="rId3"/>
          <a:stretch>
            <a:fillRect/>
          </a:stretch>
        </p:blipFill>
        <p:spPr>
          <a:xfrm>
            <a:off x="576957" y="2335609"/>
            <a:ext cx="5317927" cy="2787650"/>
          </a:xfrm>
          <a:prstGeom prst="rect">
            <a:avLst/>
          </a:prstGeom>
        </p:spPr>
      </p:pic>
      <p:sp>
        <p:nvSpPr>
          <p:cNvPr id="6" name="Shape 3"/>
          <p:cNvSpPr/>
          <p:nvPr/>
        </p:nvSpPr>
        <p:spPr>
          <a:xfrm>
            <a:off x="1508026" y="5148659"/>
            <a:ext cx="164803" cy="164803"/>
          </a:xfrm>
          <a:prstGeom prst="roundRect">
            <a:avLst>
              <a:gd name="adj" fmla="val 9247"/>
            </a:avLst>
          </a:prstGeom>
          <a:solidFill>
            <a:srgbClr val="0A6FB6"/>
          </a:solidFill>
          <a:ln/>
        </p:spPr>
        <p:txBody>
          <a:bodyPr/>
          <a:lstStyle/>
          <a:p>
            <a:endParaRPr lang="en-US"/>
          </a:p>
        </p:txBody>
      </p:sp>
      <p:sp>
        <p:nvSpPr>
          <p:cNvPr id="7" name="Text 4"/>
          <p:cNvSpPr/>
          <p:nvPr/>
        </p:nvSpPr>
        <p:spPr>
          <a:xfrm>
            <a:off x="1723629" y="5148659"/>
            <a:ext cx="541238" cy="164902"/>
          </a:xfrm>
          <a:prstGeom prst="rect">
            <a:avLst/>
          </a:prstGeom>
          <a:noFill/>
          <a:ln/>
        </p:spPr>
        <p:txBody>
          <a:bodyPr wrap="none" lIns="0" tIns="0" rIns="0" bIns="0" rtlCol="0" anchor="t"/>
          <a:lstStyle/>
          <a:p>
            <a:pPr>
              <a:lnSpc>
                <a:spcPts val="1292"/>
              </a:lnSpc>
            </a:pPr>
            <a:r>
              <a:rPr lang="en-US" sz="1292" dirty="0">
                <a:solidFill>
                  <a:srgbClr val="E5E0DF"/>
                </a:solidFill>
                <a:latin typeface="Open Sans" pitchFamily="34" charset="0"/>
                <a:ea typeface="Open Sans" pitchFamily="34" charset="-122"/>
                <a:cs typeface="Open Sans" pitchFamily="34" charset="-120"/>
              </a:rPr>
              <a:t>Passed</a:t>
            </a:r>
            <a:endParaRPr lang="en-US" sz="1292" dirty="0"/>
          </a:p>
        </p:txBody>
      </p:sp>
      <p:sp>
        <p:nvSpPr>
          <p:cNvPr id="8" name="Shape 5"/>
          <p:cNvSpPr/>
          <p:nvPr/>
        </p:nvSpPr>
        <p:spPr>
          <a:xfrm>
            <a:off x="2901454" y="5148659"/>
            <a:ext cx="164803" cy="164803"/>
          </a:xfrm>
          <a:prstGeom prst="roundRect">
            <a:avLst>
              <a:gd name="adj" fmla="val 9247"/>
            </a:avLst>
          </a:prstGeom>
          <a:solidFill>
            <a:srgbClr val="A70AB6"/>
          </a:solidFill>
          <a:ln/>
        </p:spPr>
        <p:txBody>
          <a:bodyPr/>
          <a:lstStyle/>
          <a:p>
            <a:endParaRPr lang="en-US"/>
          </a:p>
        </p:txBody>
      </p:sp>
      <p:sp>
        <p:nvSpPr>
          <p:cNvPr id="9" name="Text 6"/>
          <p:cNvSpPr/>
          <p:nvPr/>
        </p:nvSpPr>
        <p:spPr>
          <a:xfrm>
            <a:off x="3117057" y="5148659"/>
            <a:ext cx="453232" cy="164902"/>
          </a:xfrm>
          <a:prstGeom prst="rect">
            <a:avLst/>
          </a:prstGeom>
          <a:noFill/>
          <a:ln/>
        </p:spPr>
        <p:txBody>
          <a:bodyPr wrap="none" lIns="0" tIns="0" rIns="0" bIns="0" rtlCol="0" anchor="t"/>
          <a:lstStyle/>
          <a:p>
            <a:pPr>
              <a:lnSpc>
                <a:spcPts val="1292"/>
              </a:lnSpc>
            </a:pPr>
            <a:r>
              <a:rPr lang="en-US" sz="1292" dirty="0">
                <a:solidFill>
                  <a:srgbClr val="E5E0DF"/>
                </a:solidFill>
                <a:latin typeface="Open Sans" pitchFamily="34" charset="0"/>
                <a:ea typeface="Open Sans" pitchFamily="34" charset="-122"/>
                <a:cs typeface="Open Sans" pitchFamily="34" charset="-120"/>
              </a:rPr>
              <a:t>Failed</a:t>
            </a:r>
            <a:endParaRPr lang="en-US" sz="1292" dirty="0"/>
          </a:p>
        </p:txBody>
      </p:sp>
      <p:sp>
        <p:nvSpPr>
          <p:cNvPr id="10" name="Shape 7"/>
          <p:cNvSpPr/>
          <p:nvPr/>
        </p:nvSpPr>
        <p:spPr>
          <a:xfrm>
            <a:off x="4206875" y="5148659"/>
            <a:ext cx="164803" cy="164803"/>
          </a:xfrm>
          <a:prstGeom prst="roundRect">
            <a:avLst>
              <a:gd name="adj" fmla="val 9247"/>
            </a:avLst>
          </a:prstGeom>
          <a:solidFill>
            <a:srgbClr val="B6510A"/>
          </a:solidFill>
          <a:ln/>
        </p:spPr>
        <p:txBody>
          <a:bodyPr/>
          <a:lstStyle/>
          <a:p>
            <a:endParaRPr lang="en-US"/>
          </a:p>
        </p:txBody>
      </p:sp>
      <p:sp>
        <p:nvSpPr>
          <p:cNvPr id="11" name="Text 8"/>
          <p:cNvSpPr/>
          <p:nvPr/>
        </p:nvSpPr>
        <p:spPr>
          <a:xfrm>
            <a:off x="4422478" y="5148659"/>
            <a:ext cx="606128" cy="164902"/>
          </a:xfrm>
          <a:prstGeom prst="rect">
            <a:avLst/>
          </a:prstGeom>
          <a:noFill/>
          <a:ln/>
        </p:spPr>
        <p:txBody>
          <a:bodyPr wrap="none" lIns="0" tIns="0" rIns="0" bIns="0" rtlCol="0" anchor="t"/>
          <a:lstStyle/>
          <a:p>
            <a:pPr>
              <a:lnSpc>
                <a:spcPts val="1292"/>
              </a:lnSpc>
            </a:pPr>
            <a:r>
              <a:rPr lang="en-US" sz="1292" dirty="0">
                <a:solidFill>
                  <a:srgbClr val="E5E0DF"/>
                </a:solidFill>
                <a:latin typeface="Open Sans" pitchFamily="34" charset="0"/>
                <a:ea typeface="Open Sans" pitchFamily="34" charset="-122"/>
                <a:cs typeface="Open Sans" pitchFamily="34" charset="-120"/>
              </a:rPr>
              <a:t>Blocked</a:t>
            </a:r>
            <a:endParaRPr lang="en-US" sz="1292" dirty="0"/>
          </a:p>
        </p:txBody>
      </p:sp>
      <p:sp>
        <p:nvSpPr>
          <p:cNvPr id="12" name="Text 9"/>
          <p:cNvSpPr/>
          <p:nvPr/>
        </p:nvSpPr>
        <p:spPr>
          <a:xfrm>
            <a:off x="576957" y="5499001"/>
            <a:ext cx="5317927" cy="263823"/>
          </a:xfrm>
          <a:prstGeom prst="rect">
            <a:avLst/>
          </a:prstGeom>
          <a:noFill/>
          <a:ln/>
        </p:spPr>
        <p:txBody>
          <a:bodyPr wrap="none" lIns="0" tIns="0" rIns="0" bIns="0" rtlCol="0" anchor="t"/>
          <a:lstStyle/>
          <a:p>
            <a:pPr>
              <a:lnSpc>
                <a:spcPts val="2042"/>
              </a:lnSpc>
            </a:pPr>
            <a:r>
              <a:rPr lang="en-US" sz="1292" dirty="0">
                <a:solidFill>
                  <a:srgbClr val="F94CAF"/>
                </a:solidFill>
                <a:latin typeface="Open Sans" pitchFamily="34" charset="0"/>
                <a:ea typeface="Open Sans" pitchFamily="34" charset="-122"/>
                <a:cs typeface="Open Sans" pitchFamily="34" charset="-120"/>
              </a:rPr>
              <a:t>Total Test Cases:</a:t>
            </a:r>
            <a:r>
              <a:rPr lang="en-US" sz="1292" dirty="0">
                <a:solidFill>
                  <a:srgbClr val="E5E0DF"/>
                </a:solidFill>
                <a:latin typeface="Open Sans" pitchFamily="34" charset="0"/>
                <a:ea typeface="Open Sans" pitchFamily="34" charset="-122"/>
                <a:cs typeface="Open Sans" pitchFamily="34" charset="-120"/>
              </a:rPr>
              <a:t> 110</a:t>
            </a:r>
            <a:endParaRPr lang="en-US" sz="1292" dirty="0"/>
          </a:p>
        </p:txBody>
      </p:sp>
      <p:sp>
        <p:nvSpPr>
          <p:cNvPr id="13" name="Text 10"/>
          <p:cNvSpPr/>
          <p:nvPr/>
        </p:nvSpPr>
        <p:spPr>
          <a:xfrm>
            <a:off x="576957" y="5911156"/>
            <a:ext cx="5317927" cy="263823"/>
          </a:xfrm>
          <a:prstGeom prst="rect">
            <a:avLst/>
          </a:prstGeom>
          <a:noFill/>
          <a:ln/>
        </p:spPr>
        <p:txBody>
          <a:bodyPr wrap="none" lIns="0" tIns="0" rIns="0" bIns="0" rtlCol="0" anchor="t"/>
          <a:lstStyle/>
          <a:p>
            <a:pPr>
              <a:lnSpc>
                <a:spcPts val="2042"/>
              </a:lnSpc>
            </a:pPr>
            <a:r>
              <a:rPr lang="en-US" sz="1292" dirty="0">
                <a:solidFill>
                  <a:srgbClr val="F94CAF"/>
                </a:solidFill>
                <a:latin typeface="Open Sans" pitchFamily="34" charset="0"/>
                <a:ea typeface="Open Sans" pitchFamily="34" charset="-122"/>
                <a:cs typeface="Open Sans" pitchFamily="34" charset="-120"/>
              </a:rPr>
              <a:t>Pass Rate:</a:t>
            </a:r>
            <a:r>
              <a:rPr lang="en-US" sz="1292" dirty="0">
                <a:solidFill>
                  <a:srgbClr val="E5E0DF"/>
                </a:solidFill>
                <a:latin typeface="Open Sans" pitchFamily="34" charset="0"/>
                <a:ea typeface="Open Sans" pitchFamily="34" charset="-122"/>
                <a:cs typeface="Open Sans" pitchFamily="34" charset="-120"/>
              </a:rPr>
              <a:t> 82.7%</a:t>
            </a:r>
            <a:endParaRPr lang="en-US" sz="1292" dirty="0"/>
          </a:p>
        </p:txBody>
      </p:sp>
      <p:sp>
        <p:nvSpPr>
          <p:cNvPr id="14" name="Text 11"/>
          <p:cNvSpPr/>
          <p:nvPr/>
        </p:nvSpPr>
        <p:spPr>
          <a:xfrm>
            <a:off x="6303467" y="2314972"/>
            <a:ext cx="2060773" cy="257572"/>
          </a:xfrm>
          <a:prstGeom prst="rect">
            <a:avLst/>
          </a:prstGeom>
          <a:noFill/>
          <a:ln/>
        </p:spPr>
        <p:txBody>
          <a:bodyPr wrap="none" lIns="0" tIns="0" rIns="0" bIns="0" rtlCol="0" anchor="t"/>
          <a:lstStyle/>
          <a:p>
            <a:pPr>
              <a:lnSpc>
                <a:spcPts val="2000"/>
              </a:lnSpc>
            </a:pPr>
            <a:r>
              <a:rPr lang="en-US" sz="1583" b="1" dirty="0">
                <a:solidFill>
                  <a:srgbClr val="FFFFFF"/>
                </a:solidFill>
                <a:latin typeface="Unbounded Bold" pitchFamily="34" charset="0"/>
                <a:ea typeface="Unbounded Bold" pitchFamily="34" charset="-122"/>
                <a:cs typeface="Unbounded Bold" pitchFamily="34" charset="-120"/>
              </a:rPr>
              <a:t>Key Metrics:</a:t>
            </a:r>
            <a:endParaRPr lang="en-US" sz="1583" dirty="0"/>
          </a:p>
        </p:txBody>
      </p:sp>
      <p:sp>
        <p:nvSpPr>
          <p:cNvPr id="15" name="Shape 12"/>
          <p:cNvSpPr/>
          <p:nvPr/>
        </p:nvSpPr>
        <p:spPr>
          <a:xfrm>
            <a:off x="6303467" y="2757983"/>
            <a:ext cx="5317927" cy="637977"/>
          </a:xfrm>
          <a:prstGeom prst="roundRect">
            <a:avLst>
              <a:gd name="adj" fmla="val 38763"/>
            </a:avLst>
          </a:prstGeom>
          <a:solidFill>
            <a:srgbClr val="212121"/>
          </a:solidFill>
          <a:ln w="30480">
            <a:solidFill>
              <a:srgbClr val="595959"/>
            </a:solidFill>
            <a:prstDash val="solid"/>
          </a:ln>
        </p:spPr>
        <p:txBody>
          <a:bodyPr/>
          <a:lstStyle/>
          <a:p>
            <a:endParaRPr lang="en-US"/>
          </a:p>
        </p:txBody>
      </p:sp>
      <p:sp>
        <p:nvSpPr>
          <p:cNvPr id="16" name="Text 13"/>
          <p:cNvSpPr/>
          <p:nvPr/>
        </p:nvSpPr>
        <p:spPr>
          <a:xfrm>
            <a:off x="6493670" y="2948186"/>
            <a:ext cx="2797671" cy="257572"/>
          </a:xfrm>
          <a:prstGeom prst="rect">
            <a:avLst/>
          </a:prstGeom>
          <a:noFill/>
          <a:ln/>
        </p:spPr>
        <p:txBody>
          <a:bodyPr wrap="none" lIns="0" tIns="0" rIns="0" bIns="0" rtlCol="0" anchor="t"/>
          <a:lstStyle/>
          <a:p>
            <a:pPr>
              <a:lnSpc>
                <a:spcPts val="2000"/>
              </a:lnSpc>
            </a:pPr>
            <a:r>
              <a:rPr lang="en-US" sz="1583" b="1" dirty="0">
                <a:solidFill>
                  <a:srgbClr val="E5E0DF"/>
                </a:solidFill>
                <a:latin typeface="Unbounded Bold" pitchFamily="34" charset="0"/>
                <a:ea typeface="Unbounded Bold" pitchFamily="34" charset="-122"/>
                <a:cs typeface="Unbounded Bold" pitchFamily="34" charset="-120"/>
              </a:rPr>
              <a:t>Passed:</a:t>
            </a:r>
            <a:r>
              <a:rPr lang="en-US" sz="1583" b="1" dirty="0">
                <a:solidFill>
                  <a:srgbClr val="1F7135"/>
                </a:solidFill>
                <a:latin typeface="Unbounded Bold" pitchFamily="34" charset="0"/>
                <a:ea typeface="Unbounded Bold" pitchFamily="34" charset="-122"/>
                <a:cs typeface="Unbounded Bold" pitchFamily="34" charset="-120"/>
              </a:rPr>
              <a:t> 91 test cases</a:t>
            </a:r>
            <a:endParaRPr lang="en-US" sz="1583" dirty="0"/>
          </a:p>
        </p:txBody>
      </p:sp>
      <p:sp>
        <p:nvSpPr>
          <p:cNvPr id="17" name="Shape 14"/>
          <p:cNvSpPr/>
          <p:nvPr/>
        </p:nvSpPr>
        <p:spPr>
          <a:xfrm>
            <a:off x="6303467" y="3560762"/>
            <a:ext cx="5317927" cy="637977"/>
          </a:xfrm>
          <a:prstGeom prst="roundRect">
            <a:avLst>
              <a:gd name="adj" fmla="val 38763"/>
            </a:avLst>
          </a:prstGeom>
          <a:solidFill>
            <a:srgbClr val="212121"/>
          </a:solidFill>
          <a:ln w="30480">
            <a:solidFill>
              <a:srgbClr val="595959"/>
            </a:solidFill>
            <a:prstDash val="solid"/>
          </a:ln>
        </p:spPr>
        <p:txBody>
          <a:bodyPr/>
          <a:lstStyle/>
          <a:p>
            <a:endParaRPr lang="en-US"/>
          </a:p>
        </p:txBody>
      </p:sp>
      <p:sp>
        <p:nvSpPr>
          <p:cNvPr id="18" name="Text 15"/>
          <p:cNvSpPr/>
          <p:nvPr/>
        </p:nvSpPr>
        <p:spPr>
          <a:xfrm>
            <a:off x="6493669" y="3750965"/>
            <a:ext cx="2612132" cy="257572"/>
          </a:xfrm>
          <a:prstGeom prst="rect">
            <a:avLst/>
          </a:prstGeom>
          <a:noFill/>
          <a:ln/>
        </p:spPr>
        <p:txBody>
          <a:bodyPr wrap="none" lIns="0" tIns="0" rIns="0" bIns="0" rtlCol="0" anchor="t"/>
          <a:lstStyle/>
          <a:p>
            <a:pPr>
              <a:lnSpc>
                <a:spcPts val="2000"/>
              </a:lnSpc>
            </a:pPr>
            <a:r>
              <a:rPr lang="en-US" sz="1583" b="1" dirty="0">
                <a:solidFill>
                  <a:srgbClr val="E5E0DF"/>
                </a:solidFill>
                <a:latin typeface="Unbounded Bold" pitchFamily="34" charset="0"/>
                <a:ea typeface="Unbounded Bold" pitchFamily="34" charset="-122"/>
                <a:cs typeface="Unbounded Bold" pitchFamily="34" charset="-120"/>
              </a:rPr>
              <a:t>Failed: </a:t>
            </a:r>
            <a:r>
              <a:rPr lang="en-US" sz="1583" b="1" dirty="0">
                <a:solidFill>
                  <a:srgbClr val="F44444"/>
                </a:solidFill>
                <a:latin typeface="Unbounded Bold" pitchFamily="34" charset="0"/>
                <a:ea typeface="Unbounded Bold" pitchFamily="34" charset="-122"/>
                <a:cs typeface="Unbounded Bold" pitchFamily="34" charset="-120"/>
              </a:rPr>
              <a:t>19 test cases</a:t>
            </a:r>
            <a:endParaRPr lang="en-US" sz="1583" dirty="0"/>
          </a:p>
        </p:txBody>
      </p:sp>
      <p:pic>
        <p:nvPicPr>
          <p:cNvPr id="20" name="Picture 19">
            <a:extLst>
              <a:ext uri="{FF2B5EF4-FFF2-40B4-BE49-F238E27FC236}">
                <a16:creationId xmlns:a16="http://schemas.microsoft.com/office/drawing/2014/main" id="{82FAD916-A84F-BCE0-2B5B-72E295B10B72}"/>
              </a:ext>
            </a:extLst>
          </p:cNvPr>
          <p:cNvPicPr>
            <a:picLocks noChangeAspect="1"/>
          </p:cNvPicPr>
          <p:nvPr/>
        </p:nvPicPr>
        <p:blipFill>
          <a:blip r:embed="rId4"/>
          <a:stretch>
            <a:fillRect/>
          </a:stretch>
        </p:blipFill>
        <p:spPr>
          <a:xfrm>
            <a:off x="9931257" y="5313561"/>
            <a:ext cx="2260743" cy="1455353"/>
          </a:xfrm>
          <a:prstGeom prst="rect">
            <a:avLst/>
          </a:prstGeom>
        </p:spPr>
      </p:pic>
      <p:pic>
        <p:nvPicPr>
          <p:cNvPr id="21" name="Picture 20">
            <a:extLst>
              <a:ext uri="{FF2B5EF4-FFF2-40B4-BE49-F238E27FC236}">
                <a16:creationId xmlns:a16="http://schemas.microsoft.com/office/drawing/2014/main" id="{15E073A8-9665-DE9E-0849-4565ECEE316F}"/>
              </a:ext>
            </a:extLst>
          </p:cNvPr>
          <p:cNvPicPr>
            <a:picLocks noChangeAspect="1"/>
          </p:cNvPicPr>
          <p:nvPr/>
        </p:nvPicPr>
        <p:blipFill>
          <a:blip r:embed="rId4"/>
          <a:stretch>
            <a:fillRect/>
          </a:stretch>
        </p:blipFill>
        <p:spPr>
          <a:xfrm>
            <a:off x="10604500" y="6223000"/>
            <a:ext cx="1587500" cy="545914"/>
          </a:xfrm>
          <a:prstGeom prst="rect">
            <a:avLst/>
          </a:prstGeom>
        </p:spPr>
      </p:pic>
      <p:pic>
        <p:nvPicPr>
          <p:cNvPr id="22" name="Picture 21" descr="A logo of a globe with a graduation cap&#10;&#10;AI-generated content may be incorrect.">
            <a:extLst>
              <a:ext uri="{FF2B5EF4-FFF2-40B4-BE49-F238E27FC236}">
                <a16:creationId xmlns:a16="http://schemas.microsoft.com/office/drawing/2014/main" id="{BFDDE168-23BA-EF6F-A0D3-D1DDA66027F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1906588"/>
            <a:ext cx="5143500" cy="642938"/>
          </a:xfrm>
          <a:prstGeom prst="rect">
            <a:avLst/>
          </a:prstGeom>
          <a:noFill/>
          <a:ln/>
        </p:spPr>
        <p:txBody>
          <a:bodyPr wrap="none" lIns="0" tIns="0" rIns="0" bIns="0" rtlCol="0" anchor="t"/>
          <a:lstStyle/>
          <a:p>
            <a:pPr>
              <a:lnSpc>
                <a:spcPts val="5041"/>
              </a:lnSpc>
            </a:pPr>
            <a:r>
              <a:rPr lang="en-US" sz="4042" b="1" dirty="0">
                <a:solidFill>
                  <a:srgbClr val="FFFFFF"/>
                </a:solidFill>
                <a:latin typeface="Unbounded Bold" pitchFamily="34" charset="0"/>
                <a:ea typeface="Unbounded Bold" pitchFamily="34" charset="-122"/>
                <a:cs typeface="Unbounded Bold" pitchFamily="34" charset="-120"/>
              </a:rPr>
              <a:t>INTRODUCTION</a:t>
            </a:r>
            <a:endParaRPr lang="en-US" sz="4042" dirty="0"/>
          </a:p>
        </p:txBody>
      </p:sp>
      <p:sp>
        <p:nvSpPr>
          <p:cNvPr id="3" name="Text 1"/>
          <p:cNvSpPr/>
          <p:nvPr/>
        </p:nvSpPr>
        <p:spPr>
          <a:xfrm>
            <a:off x="720031" y="2960985"/>
            <a:ext cx="10751939" cy="658416"/>
          </a:xfrm>
          <a:prstGeom prst="rect">
            <a:avLst/>
          </a:prstGeom>
          <a:noFill/>
          <a:ln/>
        </p:spPr>
        <p:txBody>
          <a:bodyPr wrap="square" lIns="0" tIns="0" rIns="0" bIns="0" rtlCol="0" anchor="t"/>
          <a:lstStyle/>
          <a:p>
            <a:pPr>
              <a:lnSpc>
                <a:spcPts val="2583"/>
              </a:lnSpc>
            </a:pPr>
            <a:r>
              <a:rPr lang="en-US" sz="1583" b="1" dirty="0">
                <a:solidFill>
                  <a:srgbClr val="E5E0DF"/>
                </a:solidFill>
                <a:latin typeface="Open Sans" pitchFamily="34" charset="0"/>
                <a:ea typeface="Open Sans" pitchFamily="34" charset="-122"/>
                <a:cs typeface="Open Sans" pitchFamily="34" charset="-120"/>
              </a:rPr>
              <a:t>Software testing plays a critical role in ensuring the quality and functionality of software systems — especially in e-commerce platforms where user experience and trust are essential.</a:t>
            </a:r>
            <a:endParaRPr lang="en-US" sz="1583" dirty="0"/>
          </a:p>
        </p:txBody>
      </p:sp>
      <p:sp>
        <p:nvSpPr>
          <p:cNvPr id="4" name="Text 2"/>
          <p:cNvSpPr/>
          <p:nvPr/>
        </p:nvSpPr>
        <p:spPr>
          <a:xfrm>
            <a:off x="720031" y="3927971"/>
            <a:ext cx="3086100" cy="385663"/>
          </a:xfrm>
          <a:prstGeom prst="rect">
            <a:avLst/>
          </a:prstGeom>
          <a:noFill/>
          <a:ln/>
        </p:spPr>
        <p:txBody>
          <a:bodyPr wrap="none" lIns="0" tIns="0" rIns="0" bIns="0" rtlCol="0" anchor="t"/>
          <a:lstStyle/>
          <a:p>
            <a:pPr>
              <a:lnSpc>
                <a:spcPts val="3000"/>
              </a:lnSpc>
            </a:pPr>
            <a:r>
              <a:rPr lang="en-US" sz="2417" b="1" dirty="0">
                <a:solidFill>
                  <a:srgbClr val="FFFFFF"/>
                </a:solidFill>
                <a:latin typeface="Unbounded Bold" pitchFamily="34" charset="0"/>
                <a:ea typeface="Unbounded Bold" pitchFamily="34" charset="-122"/>
                <a:cs typeface="Unbounded Bold" pitchFamily="34" charset="-120"/>
              </a:rPr>
              <a:t>Our goal</a:t>
            </a:r>
            <a:endParaRPr lang="en-US" sz="2417" dirty="0"/>
          </a:p>
        </p:txBody>
      </p:sp>
      <p:sp>
        <p:nvSpPr>
          <p:cNvPr id="5" name="Text 3"/>
          <p:cNvSpPr/>
          <p:nvPr/>
        </p:nvSpPr>
        <p:spPr>
          <a:xfrm>
            <a:off x="720031" y="4622205"/>
            <a:ext cx="10751939" cy="329208"/>
          </a:xfrm>
          <a:prstGeom prst="rect">
            <a:avLst/>
          </a:prstGeom>
          <a:noFill/>
          <a:ln/>
        </p:spPr>
        <p:txBody>
          <a:bodyPr wrap="none" lIns="0" tIns="0" rIns="0" bIns="0" rtlCol="0" anchor="t"/>
          <a:lstStyle/>
          <a:p>
            <a:pPr>
              <a:lnSpc>
                <a:spcPts val="2583"/>
              </a:lnSpc>
            </a:pPr>
            <a:r>
              <a:rPr lang="en-US" sz="1583" dirty="0">
                <a:solidFill>
                  <a:srgbClr val="E5E0DF"/>
                </a:solidFill>
                <a:latin typeface="Open Sans" pitchFamily="34" charset="0"/>
                <a:ea typeface="Open Sans" pitchFamily="34" charset="-122"/>
                <a:cs typeface="Open Sans" pitchFamily="34" charset="-120"/>
              </a:rPr>
              <a:t>is to ensure the system is reliable</a:t>
            </a:r>
            <a:r>
              <a:rPr lang="ar-EG" sz="1583" dirty="0">
                <a:solidFill>
                  <a:srgbClr val="E5E0DF"/>
                </a:solidFill>
                <a:latin typeface="Open Sans" pitchFamily="34" charset="0"/>
                <a:ea typeface="Open Sans" pitchFamily="34" charset="-122"/>
                <a:cs typeface="Open Sans" pitchFamily="34" charset="-120"/>
              </a:rPr>
              <a:t> </a:t>
            </a:r>
            <a:r>
              <a:rPr lang="en-US" sz="1583" dirty="0">
                <a:solidFill>
                  <a:srgbClr val="E5E0DF"/>
                </a:solidFill>
                <a:latin typeface="Open Sans" pitchFamily="34" charset="0"/>
                <a:ea typeface="Open Sans" pitchFamily="34" charset="-122"/>
                <a:cs typeface="Open Sans" pitchFamily="34" charset="-120"/>
              </a:rPr>
              <a:t>and make it performs well under different conditions.</a:t>
            </a:r>
            <a:endParaRPr lang="en-US" sz="1583" dirty="0"/>
          </a:p>
        </p:txBody>
      </p:sp>
      <p:pic>
        <p:nvPicPr>
          <p:cNvPr id="6" name="Picture 5">
            <a:extLst>
              <a:ext uri="{FF2B5EF4-FFF2-40B4-BE49-F238E27FC236}">
                <a16:creationId xmlns:a16="http://schemas.microsoft.com/office/drawing/2014/main" id="{D051E886-BC80-41DA-0C96-C7A1A8CB2226}"/>
              </a:ext>
            </a:extLst>
          </p:cNvPr>
          <p:cNvPicPr>
            <a:picLocks noChangeAspect="1"/>
          </p:cNvPicPr>
          <p:nvPr/>
        </p:nvPicPr>
        <p:blipFill>
          <a:blip r:embed="rId3"/>
          <a:stretch>
            <a:fillRect/>
          </a:stretch>
        </p:blipFill>
        <p:spPr>
          <a:xfrm>
            <a:off x="10604500" y="6223000"/>
            <a:ext cx="1587500" cy="545914"/>
          </a:xfrm>
          <a:prstGeom prst="rect">
            <a:avLst/>
          </a:prstGeom>
        </p:spPr>
      </p:pic>
      <p:pic>
        <p:nvPicPr>
          <p:cNvPr id="8" name="Picture 7" descr="A logo of a globe with a graduation cap&#10;&#10;AI-generated content may be incorrect.">
            <a:extLst>
              <a:ext uri="{FF2B5EF4-FFF2-40B4-BE49-F238E27FC236}">
                <a16:creationId xmlns:a16="http://schemas.microsoft.com/office/drawing/2014/main" id="{E0F84145-9BE0-DE37-1679-B6940BE2BD6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1098451"/>
            <a:ext cx="10751939" cy="1285875"/>
          </a:xfrm>
          <a:prstGeom prst="rect">
            <a:avLst/>
          </a:prstGeom>
          <a:noFill/>
          <a:ln/>
        </p:spPr>
        <p:txBody>
          <a:bodyPr wrap="square" lIns="0" tIns="0" rIns="0" bIns="0" rtlCol="0" anchor="t"/>
          <a:lstStyle/>
          <a:p>
            <a:pPr>
              <a:lnSpc>
                <a:spcPts val="5041"/>
              </a:lnSpc>
            </a:pPr>
            <a:r>
              <a:rPr lang="en-US" sz="4042" b="1" dirty="0">
                <a:solidFill>
                  <a:srgbClr val="FFFFFF"/>
                </a:solidFill>
                <a:latin typeface="Unbounded Bold" pitchFamily="34" charset="0"/>
                <a:ea typeface="Unbounded Bold" pitchFamily="34" charset="-122"/>
                <a:cs typeface="Unbounded Bold" pitchFamily="34" charset="-120"/>
              </a:rPr>
              <a:t>Database Testing- Major Findings</a:t>
            </a:r>
            <a:endParaRPr lang="en-US" sz="4042" dirty="0"/>
          </a:p>
        </p:txBody>
      </p:sp>
      <p:sp>
        <p:nvSpPr>
          <p:cNvPr id="3" name="Shape 1"/>
          <p:cNvSpPr/>
          <p:nvPr/>
        </p:nvSpPr>
        <p:spPr>
          <a:xfrm>
            <a:off x="720031" y="2795786"/>
            <a:ext cx="462856" cy="462856"/>
          </a:xfrm>
          <a:prstGeom prst="roundRect">
            <a:avLst>
              <a:gd name="adj" fmla="val 66675"/>
            </a:avLst>
          </a:prstGeom>
          <a:solidFill>
            <a:srgbClr val="212121"/>
          </a:solidFill>
          <a:ln w="38100">
            <a:solidFill>
              <a:srgbClr val="595959"/>
            </a:solidFill>
            <a:prstDash val="solid"/>
          </a:ln>
        </p:spPr>
        <p:txBody>
          <a:bodyPr/>
          <a:lstStyle/>
          <a:p>
            <a:endParaRPr lang="en-US"/>
          </a:p>
        </p:txBody>
      </p:sp>
      <p:sp>
        <p:nvSpPr>
          <p:cNvPr id="4" name="Text 2"/>
          <p:cNvSpPr/>
          <p:nvPr/>
        </p:nvSpPr>
        <p:spPr>
          <a:xfrm>
            <a:off x="797123" y="2834283"/>
            <a:ext cx="308570" cy="385763"/>
          </a:xfrm>
          <a:prstGeom prst="rect">
            <a:avLst/>
          </a:prstGeom>
          <a:noFill/>
          <a:ln/>
        </p:spPr>
        <p:txBody>
          <a:bodyPr wrap="none" lIns="0" tIns="0" rIns="0" bIns="0" rtlCol="0" anchor="t"/>
          <a:lstStyle/>
          <a:p>
            <a:pPr algn="ctr">
              <a:lnSpc>
                <a:spcPts val="2417"/>
              </a:lnSpc>
            </a:pPr>
            <a:r>
              <a:rPr lang="en-US" sz="2417" b="1" dirty="0">
                <a:solidFill>
                  <a:srgbClr val="E5E0DF"/>
                </a:solidFill>
                <a:latin typeface="Unbounded Bold" pitchFamily="34" charset="0"/>
                <a:ea typeface="Unbounded Bold" pitchFamily="34" charset="-122"/>
                <a:cs typeface="Unbounded Bold" pitchFamily="34" charset="-120"/>
              </a:rPr>
              <a:t>1</a:t>
            </a:r>
            <a:endParaRPr lang="en-US" sz="2417" dirty="0"/>
          </a:p>
        </p:txBody>
      </p:sp>
      <p:sp>
        <p:nvSpPr>
          <p:cNvPr id="5" name="Text 3"/>
          <p:cNvSpPr/>
          <p:nvPr/>
        </p:nvSpPr>
        <p:spPr>
          <a:xfrm>
            <a:off x="1388567" y="2866430"/>
            <a:ext cx="10083403" cy="642938"/>
          </a:xfrm>
          <a:prstGeom prst="rect">
            <a:avLst/>
          </a:prstGeom>
          <a:noFill/>
          <a:ln/>
        </p:spPr>
        <p:txBody>
          <a:bodyPr wrap="squar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System allows duplicate customer emails when updating a customer record</a:t>
            </a:r>
            <a:endParaRPr lang="en-US" sz="2000" dirty="0"/>
          </a:p>
        </p:txBody>
      </p:sp>
      <p:sp>
        <p:nvSpPr>
          <p:cNvPr id="6" name="Shape 4"/>
          <p:cNvSpPr/>
          <p:nvPr/>
        </p:nvSpPr>
        <p:spPr>
          <a:xfrm>
            <a:off x="720031" y="3920828"/>
            <a:ext cx="462856" cy="462856"/>
          </a:xfrm>
          <a:prstGeom prst="roundRect">
            <a:avLst>
              <a:gd name="adj" fmla="val 66675"/>
            </a:avLst>
          </a:prstGeom>
          <a:solidFill>
            <a:srgbClr val="212121"/>
          </a:solidFill>
          <a:ln w="38100">
            <a:solidFill>
              <a:srgbClr val="595959"/>
            </a:solidFill>
            <a:prstDash val="solid"/>
          </a:ln>
        </p:spPr>
        <p:txBody>
          <a:bodyPr/>
          <a:lstStyle/>
          <a:p>
            <a:endParaRPr lang="en-US"/>
          </a:p>
        </p:txBody>
      </p:sp>
      <p:sp>
        <p:nvSpPr>
          <p:cNvPr id="7" name="Text 5"/>
          <p:cNvSpPr/>
          <p:nvPr/>
        </p:nvSpPr>
        <p:spPr>
          <a:xfrm>
            <a:off x="797123" y="3959324"/>
            <a:ext cx="308570" cy="385763"/>
          </a:xfrm>
          <a:prstGeom prst="rect">
            <a:avLst/>
          </a:prstGeom>
          <a:noFill/>
          <a:ln/>
        </p:spPr>
        <p:txBody>
          <a:bodyPr wrap="none" lIns="0" tIns="0" rIns="0" bIns="0" rtlCol="0" anchor="t"/>
          <a:lstStyle/>
          <a:p>
            <a:pPr algn="ctr">
              <a:lnSpc>
                <a:spcPts val="2417"/>
              </a:lnSpc>
            </a:pPr>
            <a:r>
              <a:rPr lang="en-US" sz="2417" b="1" dirty="0">
                <a:solidFill>
                  <a:srgbClr val="E5E0DF"/>
                </a:solidFill>
                <a:latin typeface="Unbounded Bold" pitchFamily="34" charset="0"/>
                <a:ea typeface="Unbounded Bold" pitchFamily="34" charset="-122"/>
                <a:cs typeface="Unbounded Bold" pitchFamily="34" charset="-120"/>
              </a:rPr>
              <a:t>2</a:t>
            </a:r>
            <a:endParaRPr lang="en-US" sz="2417" dirty="0"/>
          </a:p>
        </p:txBody>
      </p:sp>
      <p:sp>
        <p:nvSpPr>
          <p:cNvPr id="8" name="Text 6"/>
          <p:cNvSpPr/>
          <p:nvPr/>
        </p:nvSpPr>
        <p:spPr>
          <a:xfrm>
            <a:off x="1388567" y="3991471"/>
            <a:ext cx="10083403" cy="642938"/>
          </a:xfrm>
          <a:prstGeom prst="rect">
            <a:avLst/>
          </a:prstGeom>
          <a:noFill/>
          <a:ln/>
        </p:spPr>
        <p:txBody>
          <a:bodyPr wrap="squar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Cart item price stored as NULL in database while UI displays a valid price</a:t>
            </a:r>
            <a:endParaRPr lang="en-US" sz="2000" dirty="0"/>
          </a:p>
        </p:txBody>
      </p:sp>
      <p:sp>
        <p:nvSpPr>
          <p:cNvPr id="9" name="Shape 7"/>
          <p:cNvSpPr/>
          <p:nvPr/>
        </p:nvSpPr>
        <p:spPr>
          <a:xfrm>
            <a:off x="720031" y="5045870"/>
            <a:ext cx="462856" cy="462856"/>
          </a:xfrm>
          <a:prstGeom prst="roundRect">
            <a:avLst>
              <a:gd name="adj" fmla="val 66675"/>
            </a:avLst>
          </a:prstGeom>
          <a:solidFill>
            <a:srgbClr val="212121"/>
          </a:solidFill>
          <a:ln w="38100">
            <a:solidFill>
              <a:srgbClr val="595959"/>
            </a:solidFill>
            <a:prstDash val="solid"/>
          </a:ln>
        </p:spPr>
        <p:txBody>
          <a:bodyPr/>
          <a:lstStyle/>
          <a:p>
            <a:endParaRPr lang="en-US"/>
          </a:p>
        </p:txBody>
      </p:sp>
      <p:sp>
        <p:nvSpPr>
          <p:cNvPr id="10" name="Text 8"/>
          <p:cNvSpPr/>
          <p:nvPr/>
        </p:nvSpPr>
        <p:spPr>
          <a:xfrm>
            <a:off x="797123" y="5084366"/>
            <a:ext cx="308570" cy="385763"/>
          </a:xfrm>
          <a:prstGeom prst="rect">
            <a:avLst/>
          </a:prstGeom>
          <a:noFill/>
          <a:ln/>
        </p:spPr>
        <p:txBody>
          <a:bodyPr wrap="none" lIns="0" tIns="0" rIns="0" bIns="0" rtlCol="0" anchor="t"/>
          <a:lstStyle/>
          <a:p>
            <a:pPr algn="ctr">
              <a:lnSpc>
                <a:spcPts val="2417"/>
              </a:lnSpc>
            </a:pPr>
            <a:r>
              <a:rPr lang="en-US" sz="2417" b="1" dirty="0">
                <a:solidFill>
                  <a:srgbClr val="E5E0DF"/>
                </a:solidFill>
                <a:latin typeface="Unbounded Bold" pitchFamily="34" charset="0"/>
                <a:ea typeface="Unbounded Bold" pitchFamily="34" charset="-122"/>
                <a:cs typeface="Unbounded Bold" pitchFamily="34" charset="-120"/>
              </a:rPr>
              <a:t>3</a:t>
            </a:r>
            <a:endParaRPr lang="en-US" sz="2417" dirty="0"/>
          </a:p>
        </p:txBody>
      </p:sp>
      <p:sp>
        <p:nvSpPr>
          <p:cNvPr id="11" name="Text 9"/>
          <p:cNvSpPr/>
          <p:nvPr/>
        </p:nvSpPr>
        <p:spPr>
          <a:xfrm>
            <a:off x="1388567" y="5116513"/>
            <a:ext cx="10083403" cy="642938"/>
          </a:xfrm>
          <a:prstGeom prst="rect">
            <a:avLst/>
          </a:prstGeom>
          <a:noFill/>
          <a:ln/>
        </p:spPr>
        <p:txBody>
          <a:bodyPr wrap="squar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Missed constraints on mandatory fields on databases (e.g., first name)</a:t>
            </a:r>
            <a:endParaRPr lang="en-US" sz="2000" dirty="0"/>
          </a:p>
        </p:txBody>
      </p:sp>
      <p:pic>
        <p:nvPicPr>
          <p:cNvPr id="12" name="Picture 11">
            <a:extLst>
              <a:ext uri="{FF2B5EF4-FFF2-40B4-BE49-F238E27FC236}">
                <a16:creationId xmlns:a16="http://schemas.microsoft.com/office/drawing/2014/main" id="{AC5CB3BD-5C91-8BC5-E7D8-EB441CBDF69F}"/>
              </a:ext>
            </a:extLst>
          </p:cNvPr>
          <p:cNvPicPr>
            <a:picLocks noChangeAspect="1"/>
          </p:cNvPicPr>
          <p:nvPr/>
        </p:nvPicPr>
        <p:blipFill>
          <a:blip r:embed="rId3"/>
          <a:stretch>
            <a:fillRect/>
          </a:stretch>
        </p:blipFill>
        <p:spPr>
          <a:xfrm>
            <a:off x="10604500" y="6223000"/>
            <a:ext cx="1587500" cy="545914"/>
          </a:xfrm>
          <a:prstGeom prst="rect">
            <a:avLst/>
          </a:prstGeom>
        </p:spPr>
      </p:pic>
      <p:pic>
        <p:nvPicPr>
          <p:cNvPr id="14" name="Picture 13" descr="A logo of a globe with a graduation cap&#10;&#10;AI-generated content may be incorrect.">
            <a:extLst>
              <a:ext uri="{FF2B5EF4-FFF2-40B4-BE49-F238E27FC236}">
                <a16:creationId xmlns:a16="http://schemas.microsoft.com/office/drawing/2014/main" id="{5492EE33-8158-9B94-8421-565A03E14CC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6814" y="547489"/>
            <a:ext cx="10798373" cy="1244402"/>
          </a:xfrm>
          <a:prstGeom prst="rect">
            <a:avLst/>
          </a:prstGeom>
          <a:noFill/>
          <a:ln/>
        </p:spPr>
        <p:txBody>
          <a:bodyPr wrap="square" lIns="0" tIns="0" rIns="0" bIns="0" rtlCol="0" anchor="t"/>
          <a:lstStyle/>
          <a:p>
            <a:pPr>
              <a:lnSpc>
                <a:spcPts val="4875"/>
              </a:lnSpc>
            </a:pPr>
            <a:r>
              <a:rPr lang="en-US" sz="3917" b="1" dirty="0">
                <a:solidFill>
                  <a:srgbClr val="FFFFFF"/>
                </a:solidFill>
                <a:latin typeface="Unbounded Bold" pitchFamily="34" charset="0"/>
                <a:ea typeface="Unbounded Bold" pitchFamily="34" charset="-122"/>
                <a:cs typeface="Unbounded Bold" pitchFamily="34" charset="-120"/>
              </a:rPr>
              <a:t>Automation Testing- Execution Summary</a:t>
            </a:r>
            <a:endParaRPr lang="en-US" sz="3917" dirty="0"/>
          </a:p>
        </p:txBody>
      </p:sp>
      <p:pic>
        <p:nvPicPr>
          <p:cNvPr id="3" name="Image 0" descr="preencoded.png"/>
          <p:cNvPicPr>
            <a:picLocks noChangeAspect="1"/>
          </p:cNvPicPr>
          <p:nvPr/>
        </p:nvPicPr>
        <p:blipFill>
          <a:blip r:embed="rId3"/>
          <a:stretch>
            <a:fillRect/>
          </a:stretch>
        </p:blipFill>
        <p:spPr>
          <a:xfrm>
            <a:off x="696814" y="2314476"/>
            <a:ext cx="5156299" cy="2662932"/>
          </a:xfrm>
          <a:prstGeom prst="rect">
            <a:avLst/>
          </a:prstGeom>
        </p:spPr>
      </p:pic>
      <p:sp>
        <p:nvSpPr>
          <p:cNvPr id="4" name="Shape 1"/>
          <p:cNvSpPr/>
          <p:nvPr/>
        </p:nvSpPr>
        <p:spPr>
          <a:xfrm>
            <a:off x="1427361" y="5002808"/>
            <a:ext cx="199033" cy="199033"/>
          </a:xfrm>
          <a:prstGeom prst="roundRect">
            <a:avLst>
              <a:gd name="adj" fmla="val 7657"/>
            </a:avLst>
          </a:prstGeom>
          <a:solidFill>
            <a:srgbClr val="0A6FB6"/>
          </a:solidFill>
          <a:ln/>
        </p:spPr>
        <p:txBody>
          <a:bodyPr/>
          <a:lstStyle/>
          <a:p>
            <a:endParaRPr lang="en-US"/>
          </a:p>
        </p:txBody>
      </p:sp>
      <p:sp>
        <p:nvSpPr>
          <p:cNvPr id="5" name="Text 2"/>
          <p:cNvSpPr/>
          <p:nvPr/>
        </p:nvSpPr>
        <p:spPr>
          <a:xfrm>
            <a:off x="1677194" y="5002807"/>
            <a:ext cx="653653" cy="199132"/>
          </a:xfrm>
          <a:prstGeom prst="rect">
            <a:avLst/>
          </a:prstGeom>
          <a:noFill/>
          <a:ln/>
        </p:spPr>
        <p:txBody>
          <a:bodyPr wrap="none" lIns="0" tIns="0" rIns="0" bIns="0" rtlCol="0" anchor="t"/>
          <a:lstStyle/>
          <a:p>
            <a:pPr>
              <a:lnSpc>
                <a:spcPts val="1542"/>
              </a:lnSpc>
            </a:pPr>
            <a:r>
              <a:rPr lang="en-US" sz="1542" dirty="0">
                <a:solidFill>
                  <a:srgbClr val="E5E0DF"/>
                </a:solidFill>
                <a:latin typeface="Open Sans" pitchFamily="34" charset="0"/>
                <a:ea typeface="Open Sans" pitchFamily="34" charset="-122"/>
                <a:cs typeface="Open Sans" pitchFamily="34" charset="-120"/>
              </a:rPr>
              <a:t>Passed</a:t>
            </a:r>
            <a:endParaRPr lang="en-US" sz="1542" dirty="0"/>
          </a:p>
        </p:txBody>
      </p:sp>
      <p:sp>
        <p:nvSpPr>
          <p:cNvPr id="6" name="Shape 3"/>
          <p:cNvSpPr/>
          <p:nvPr/>
        </p:nvSpPr>
        <p:spPr>
          <a:xfrm>
            <a:off x="2876253" y="5002808"/>
            <a:ext cx="199033" cy="199033"/>
          </a:xfrm>
          <a:prstGeom prst="roundRect">
            <a:avLst>
              <a:gd name="adj" fmla="val 7657"/>
            </a:avLst>
          </a:prstGeom>
          <a:solidFill>
            <a:srgbClr val="A70AB6"/>
          </a:solidFill>
          <a:ln/>
        </p:spPr>
        <p:txBody>
          <a:bodyPr/>
          <a:lstStyle/>
          <a:p>
            <a:endParaRPr lang="en-US"/>
          </a:p>
        </p:txBody>
      </p:sp>
      <p:sp>
        <p:nvSpPr>
          <p:cNvPr id="7" name="Text 4"/>
          <p:cNvSpPr/>
          <p:nvPr/>
        </p:nvSpPr>
        <p:spPr>
          <a:xfrm>
            <a:off x="3126085" y="5002807"/>
            <a:ext cx="547390" cy="199132"/>
          </a:xfrm>
          <a:prstGeom prst="rect">
            <a:avLst/>
          </a:prstGeom>
          <a:noFill/>
          <a:ln/>
        </p:spPr>
        <p:txBody>
          <a:bodyPr wrap="none" lIns="0" tIns="0" rIns="0" bIns="0" rtlCol="0" anchor="t"/>
          <a:lstStyle/>
          <a:p>
            <a:pPr>
              <a:lnSpc>
                <a:spcPts val="1542"/>
              </a:lnSpc>
            </a:pPr>
            <a:r>
              <a:rPr lang="en-US" sz="1542" dirty="0">
                <a:solidFill>
                  <a:srgbClr val="E5E0DF"/>
                </a:solidFill>
                <a:latin typeface="Open Sans" pitchFamily="34" charset="0"/>
                <a:ea typeface="Open Sans" pitchFamily="34" charset="-122"/>
                <a:cs typeface="Open Sans" pitchFamily="34" charset="-120"/>
              </a:rPr>
              <a:t>Failed</a:t>
            </a:r>
            <a:endParaRPr lang="en-US" sz="1542" dirty="0"/>
          </a:p>
        </p:txBody>
      </p:sp>
      <p:sp>
        <p:nvSpPr>
          <p:cNvPr id="8" name="Shape 5"/>
          <p:cNvSpPr/>
          <p:nvPr/>
        </p:nvSpPr>
        <p:spPr>
          <a:xfrm>
            <a:off x="4218980" y="5002808"/>
            <a:ext cx="199033" cy="199033"/>
          </a:xfrm>
          <a:prstGeom prst="roundRect">
            <a:avLst>
              <a:gd name="adj" fmla="val 7657"/>
            </a:avLst>
          </a:prstGeom>
          <a:solidFill>
            <a:srgbClr val="B6510A"/>
          </a:solidFill>
          <a:ln/>
        </p:spPr>
        <p:txBody>
          <a:bodyPr/>
          <a:lstStyle/>
          <a:p>
            <a:endParaRPr lang="en-US"/>
          </a:p>
        </p:txBody>
      </p:sp>
      <p:sp>
        <p:nvSpPr>
          <p:cNvPr id="9" name="Text 6"/>
          <p:cNvSpPr/>
          <p:nvPr/>
        </p:nvSpPr>
        <p:spPr>
          <a:xfrm>
            <a:off x="4468813" y="5002807"/>
            <a:ext cx="732036" cy="199132"/>
          </a:xfrm>
          <a:prstGeom prst="rect">
            <a:avLst/>
          </a:prstGeom>
          <a:noFill/>
          <a:ln/>
        </p:spPr>
        <p:txBody>
          <a:bodyPr wrap="none" lIns="0" tIns="0" rIns="0" bIns="0" rtlCol="0" anchor="t"/>
          <a:lstStyle/>
          <a:p>
            <a:pPr>
              <a:lnSpc>
                <a:spcPts val="1542"/>
              </a:lnSpc>
            </a:pPr>
            <a:r>
              <a:rPr lang="en-US" sz="1542" dirty="0">
                <a:solidFill>
                  <a:srgbClr val="E5E0DF"/>
                </a:solidFill>
                <a:latin typeface="Open Sans" pitchFamily="34" charset="0"/>
                <a:ea typeface="Open Sans" pitchFamily="34" charset="-122"/>
                <a:cs typeface="Open Sans" pitchFamily="34" charset="-120"/>
              </a:rPr>
              <a:t>Blocked</a:t>
            </a:r>
            <a:endParaRPr lang="en-US" sz="1542" dirty="0"/>
          </a:p>
        </p:txBody>
      </p:sp>
      <p:sp>
        <p:nvSpPr>
          <p:cNvPr id="10" name="Text 7"/>
          <p:cNvSpPr/>
          <p:nvPr/>
        </p:nvSpPr>
        <p:spPr>
          <a:xfrm>
            <a:off x="696814" y="5425877"/>
            <a:ext cx="5156299" cy="318592"/>
          </a:xfrm>
          <a:prstGeom prst="rect">
            <a:avLst/>
          </a:prstGeom>
          <a:noFill/>
          <a:ln/>
        </p:spPr>
        <p:txBody>
          <a:bodyPr wrap="none" lIns="0" tIns="0" rIns="0" bIns="0" rtlCol="0" anchor="t"/>
          <a:lstStyle/>
          <a:p>
            <a:pPr>
              <a:lnSpc>
                <a:spcPts val="2500"/>
              </a:lnSpc>
            </a:pPr>
            <a:r>
              <a:rPr lang="en-US" sz="1542" dirty="0">
                <a:solidFill>
                  <a:srgbClr val="F94CAF"/>
                </a:solidFill>
                <a:latin typeface="Open Sans" pitchFamily="34" charset="0"/>
                <a:ea typeface="Open Sans" pitchFamily="34" charset="-122"/>
                <a:cs typeface="Open Sans" pitchFamily="34" charset="-120"/>
              </a:rPr>
              <a:t>Total Test Cases:</a:t>
            </a:r>
            <a:r>
              <a:rPr lang="en-US" sz="1542" dirty="0">
                <a:solidFill>
                  <a:srgbClr val="E5E0DF"/>
                </a:solidFill>
                <a:latin typeface="Open Sans" pitchFamily="34" charset="0"/>
                <a:ea typeface="Open Sans" pitchFamily="34" charset="-122"/>
                <a:cs typeface="Open Sans" pitchFamily="34" charset="-120"/>
              </a:rPr>
              <a:t> 52</a:t>
            </a:r>
            <a:endParaRPr lang="en-US" sz="1542" dirty="0"/>
          </a:p>
        </p:txBody>
      </p:sp>
      <p:sp>
        <p:nvSpPr>
          <p:cNvPr id="11" name="Text 8"/>
          <p:cNvSpPr/>
          <p:nvPr/>
        </p:nvSpPr>
        <p:spPr>
          <a:xfrm>
            <a:off x="696814" y="5923657"/>
            <a:ext cx="5156299" cy="318592"/>
          </a:xfrm>
          <a:prstGeom prst="rect">
            <a:avLst/>
          </a:prstGeom>
          <a:noFill/>
          <a:ln/>
        </p:spPr>
        <p:txBody>
          <a:bodyPr wrap="none" lIns="0" tIns="0" rIns="0" bIns="0" rtlCol="0" anchor="t"/>
          <a:lstStyle/>
          <a:p>
            <a:pPr>
              <a:lnSpc>
                <a:spcPts val="2500"/>
              </a:lnSpc>
            </a:pPr>
            <a:r>
              <a:rPr lang="en-US" sz="1542" dirty="0">
                <a:solidFill>
                  <a:srgbClr val="F94CAF"/>
                </a:solidFill>
                <a:latin typeface="Open Sans" pitchFamily="34" charset="0"/>
                <a:ea typeface="Open Sans" pitchFamily="34" charset="-122"/>
                <a:cs typeface="Open Sans" pitchFamily="34" charset="-120"/>
              </a:rPr>
              <a:t>Pass Rate:</a:t>
            </a:r>
            <a:r>
              <a:rPr lang="en-US" sz="1542" dirty="0">
                <a:solidFill>
                  <a:srgbClr val="E5E0DF"/>
                </a:solidFill>
                <a:latin typeface="Open Sans" pitchFamily="34" charset="0"/>
                <a:ea typeface="Open Sans" pitchFamily="34" charset="-122"/>
                <a:cs typeface="Open Sans" pitchFamily="34" charset="-120"/>
              </a:rPr>
              <a:t> 100%</a:t>
            </a:r>
            <a:endParaRPr lang="en-US" sz="1542" dirty="0"/>
          </a:p>
        </p:txBody>
      </p:sp>
      <p:sp>
        <p:nvSpPr>
          <p:cNvPr id="12" name="Text 9"/>
          <p:cNvSpPr/>
          <p:nvPr/>
        </p:nvSpPr>
        <p:spPr>
          <a:xfrm>
            <a:off x="6345238" y="2289572"/>
            <a:ext cx="2488704" cy="311051"/>
          </a:xfrm>
          <a:prstGeom prst="rect">
            <a:avLst/>
          </a:prstGeom>
          <a:noFill/>
          <a:ln/>
        </p:spPr>
        <p:txBody>
          <a:bodyPr wrap="none" lIns="0" tIns="0" rIns="0" bIns="0" rtlCol="0" anchor="t"/>
          <a:lstStyle/>
          <a:p>
            <a:pPr>
              <a:lnSpc>
                <a:spcPts val="2417"/>
              </a:lnSpc>
            </a:pPr>
            <a:r>
              <a:rPr lang="en-US" sz="1958" b="1" dirty="0">
                <a:solidFill>
                  <a:srgbClr val="FFFFFF"/>
                </a:solidFill>
                <a:latin typeface="Unbounded Bold" pitchFamily="34" charset="0"/>
                <a:ea typeface="Unbounded Bold" pitchFamily="34" charset="-122"/>
                <a:cs typeface="Unbounded Bold" pitchFamily="34" charset="-120"/>
              </a:rPr>
              <a:t>Key Metrics:</a:t>
            </a:r>
            <a:endParaRPr lang="en-US" sz="1958" dirty="0"/>
          </a:p>
        </p:txBody>
      </p:sp>
      <p:sp>
        <p:nvSpPr>
          <p:cNvPr id="13" name="Shape 10"/>
          <p:cNvSpPr/>
          <p:nvPr/>
        </p:nvSpPr>
        <p:spPr>
          <a:xfrm>
            <a:off x="6345238" y="2824559"/>
            <a:ext cx="5156299" cy="772617"/>
          </a:xfrm>
          <a:prstGeom prst="roundRect">
            <a:avLst>
              <a:gd name="adj" fmla="val 38655"/>
            </a:avLst>
          </a:prstGeom>
          <a:solidFill>
            <a:srgbClr val="212121"/>
          </a:solidFill>
          <a:ln w="38100">
            <a:solidFill>
              <a:srgbClr val="595959"/>
            </a:solidFill>
            <a:prstDash val="solid"/>
          </a:ln>
        </p:spPr>
        <p:txBody>
          <a:bodyPr/>
          <a:lstStyle/>
          <a:p>
            <a:endParaRPr lang="en-US"/>
          </a:p>
        </p:txBody>
      </p:sp>
      <p:sp>
        <p:nvSpPr>
          <p:cNvPr id="14" name="Text 11"/>
          <p:cNvSpPr/>
          <p:nvPr/>
        </p:nvSpPr>
        <p:spPr>
          <a:xfrm>
            <a:off x="6576020" y="3055343"/>
            <a:ext cx="3446363" cy="311051"/>
          </a:xfrm>
          <a:prstGeom prst="rect">
            <a:avLst/>
          </a:prstGeom>
          <a:noFill/>
          <a:ln/>
        </p:spPr>
        <p:txBody>
          <a:bodyPr wrap="none" lIns="0" tIns="0" rIns="0" bIns="0" rtlCol="0" anchor="t"/>
          <a:lstStyle/>
          <a:p>
            <a:pPr>
              <a:lnSpc>
                <a:spcPts val="2417"/>
              </a:lnSpc>
            </a:pPr>
            <a:r>
              <a:rPr lang="en-US" sz="1958" b="1" dirty="0">
                <a:solidFill>
                  <a:srgbClr val="E5E0DF"/>
                </a:solidFill>
                <a:latin typeface="Unbounded Bold" pitchFamily="34" charset="0"/>
                <a:ea typeface="Unbounded Bold" pitchFamily="34" charset="-122"/>
                <a:cs typeface="Unbounded Bold" pitchFamily="34" charset="-120"/>
              </a:rPr>
              <a:t>Passed:</a:t>
            </a:r>
            <a:r>
              <a:rPr lang="en-US" sz="1958" b="1" dirty="0">
                <a:solidFill>
                  <a:srgbClr val="1F7135"/>
                </a:solidFill>
                <a:latin typeface="Unbounded Bold" pitchFamily="34" charset="0"/>
                <a:ea typeface="Unbounded Bold" pitchFamily="34" charset="-122"/>
                <a:cs typeface="Unbounded Bold" pitchFamily="34" charset="-120"/>
              </a:rPr>
              <a:t> 52 test cases</a:t>
            </a:r>
            <a:endParaRPr lang="en-US" sz="1958" dirty="0"/>
          </a:p>
        </p:txBody>
      </p:sp>
      <p:sp>
        <p:nvSpPr>
          <p:cNvPr id="15" name="Shape 12"/>
          <p:cNvSpPr/>
          <p:nvPr/>
        </p:nvSpPr>
        <p:spPr>
          <a:xfrm>
            <a:off x="6345238" y="3796208"/>
            <a:ext cx="5156299" cy="772617"/>
          </a:xfrm>
          <a:prstGeom prst="roundRect">
            <a:avLst>
              <a:gd name="adj" fmla="val 38655"/>
            </a:avLst>
          </a:prstGeom>
          <a:solidFill>
            <a:srgbClr val="212121"/>
          </a:solidFill>
          <a:ln w="38100">
            <a:solidFill>
              <a:srgbClr val="595959"/>
            </a:solidFill>
            <a:prstDash val="solid"/>
          </a:ln>
        </p:spPr>
        <p:txBody>
          <a:bodyPr/>
          <a:lstStyle/>
          <a:p>
            <a:endParaRPr lang="en-US"/>
          </a:p>
        </p:txBody>
      </p:sp>
      <p:sp>
        <p:nvSpPr>
          <p:cNvPr id="16" name="Text 13"/>
          <p:cNvSpPr/>
          <p:nvPr/>
        </p:nvSpPr>
        <p:spPr>
          <a:xfrm>
            <a:off x="6576020" y="4026992"/>
            <a:ext cx="3043138" cy="311051"/>
          </a:xfrm>
          <a:prstGeom prst="rect">
            <a:avLst/>
          </a:prstGeom>
          <a:noFill/>
          <a:ln/>
        </p:spPr>
        <p:txBody>
          <a:bodyPr wrap="none" lIns="0" tIns="0" rIns="0" bIns="0" rtlCol="0" anchor="t"/>
          <a:lstStyle/>
          <a:p>
            <a:pPr>
              <a:lnSpc>
                <a:spcPts val="2417"/>
              </a:lnSpc>
            </a:pPr>
            <a:r>
              <a:rPr lang="en-US" sz="1958" b="1" dirty="0">
                <a:solidFill>
                  <a:srgbClr val="E5E0DF"/>
                </a:solidFill>
                <a:latin typeface="Unbounded Bold" pitchFamily="34" charset="0"/>
                <a:ea typeface="Unbounded Bold" pitchFamily="34" charset="-122"/>
                <a:cs typeface="Unbounded Bold" pitchFamily="34" charset="-120"/>
              </a:rPr>
              <a:t>Failed: </a:t>
            </a:r>
            <a:r>
              <a:rPr lang="en-US" sz="1958" b="1" dirty="0">
                <a:solidFill>
                  <a:srgbClr val="F44444"/>
                </a:solidFill>
                <a:latin typeface="Unbounded Bold" pitchFamily="34" charset="0"/>
                <a:ea typeface="Unbounded Bold" pitchFamily="34" charset="-122"/>
                <a:cs typeface="Unbounded Bold" pitchFamily="34" charset="-120"/>
              </a:rPr>
              <a:t>0 test cases</a:t>
            </a:r>
            <a:endParaRPr lang="en-US" sz="1958" dirty="0"/>
          </a:p>
        </p:txBody>
      </p:sp>
      <p:pic>
        <p:nvPicPr>
          <p:cNvPr id="17" name="Picture 16">
            <a:extLst>
              <a:ext uri="{FF2B5EF4-FFF2-40B4-BE49-F238E27FC236}">
                <a16:creationId xmlns:a16="http://schemas.microsoft.com/office/drawing/2014/main" id="{C9099A77-0531-CFE1-627A-59914369445B}"/>
              </a:ext>
            </a:extLst>
          </p:cNvPr>
          <p:cNvPicPr>
            <a:picLocks noChangeAspect="1"/>
          </p:cNvPicPr>
          <p:nvPr/>
        </p:nvPicPr>
        <p:blipFill>
          <a:blip r:embed="rId4"/>
          <a:stretch>
            <a:fillRect/>
          </a:stretch>
        </p:blipFill>
        <p:spPr>
          <a:xfrm>
            <a:off x="10686143" y="6422572"/>
            <a:ext cx="1505858" cy="346342"/>
          </a:xfrm>
          <a:prstGeom prst="rect">
            <a:avLst/>
          </a:prstGeom>
        </p:spPr>
      </p:pic>
      <p:pic>
        <p:nvPicPr>
          <p:cNvPr id="19" name="Picture 18" descr="A logo of a globe with a graduation cap&#10;&#10;AI-generated content may be incorrect.">
            <a:extLst>
              <a:ext uri="{FF2B5EF4-FFF2-40B4-BE49-F238E27FC236}">
                <a16:creationId xmlns:a16="http://schemas.microsoft.com/office/drawing/2014/main" id="{02D8F7D1-419E-2C8E-B007-D777C61FA8E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7291" y="430014"/>
            <a:ext cx="9745167" cy="488653"/>
          </a:xfrm>
          <a:prstGeom prst="rect">
            <a:avLst/>
          </a:prstGeom>
          <a:noFill/>
          <a:ln/>
        </p:spPr>
        <p:txBody>
          <a:bodyPr wrap="none" lIns="0" tIns="0" rIns="0" bIns="0" rtlCol="0" anchor="t"/>
          <a:lstStyle/>
          <a:p>
            <a:pPr>
              <a:lnSpc>
                <a:spcPts val="3833"/>
              </a:lnSpc>
            </a:pPr>
            <a:r>
              <a:rPr lang="en-US" sz="3042" b="1" dirty="0">
                <a:solidFill>
                  <a:srgbClr val="FFFFFF"/>
                </a:solidFill>
                <a:latin typeface="Unbounded Bold" pitchFamily="34" charset="0"/>
                <a:ea typeface="Unbounded Bold" pitchFamily="34" charset="-122"/>
                <a:cs typeface="Unbounded Bold" pitchFamily="34" charset="-120"/>
              </a:rPr>
              <a:t>Automation Testing - Automation Stack</a:t>
            </a:r>
            <a:endParaRPr lang="en-US" sz="3042" dirty="0"/>
          </a:p>
        </p:txBody>
      </p:sp>
      <p:sp>
        <p:nvSpPr>
          <p:cNvPr id="3" name="Shape 1"/>
          <p:cNvSpPr/>
          <p:nvPr/>
        </p:nvSpPr>
        <p:spPr>
          <a:xfrm>
            <a:off x="547291" y="1231405"/>
            <a:ext cx="11097419" cy="607814"/>
          </a:xfrm>
          <a:prstGeom prst="roundRect">
            <a:avLst>
              <a:gd name="adj" fmla="val 38593"/>
            </a:avLst>
          </a:prstGeom>
          <a:solidFill>
            <a:srgbClr val="212121"/>
          </a:solidFill>
          <a:ln w="30480">
            <a:solidFill>
              <a:srgbClr val="595959"/>
            </a:solidFill>
            <a:prstDash val="solid"/>
          </a:ln>
        </p:spPr>
        <p:txBody>
          <a:bodyPr/>
          <a:lstStyle/>
          <a:p>
            <a:endParaRPr lang="en-US"/>
          </a:p>
        </p:txBody>
      </p:sp>
      <p:sp>
        <p:nvSpPr>
          <p:cNvPr id="4" name="Shape 2"/>
          <p:cNvSpPr/>
          <p:nvPr/>
        </p:nvSpPr>
        <p:spPr>
          <a:xfrm>
            <a:off x="716360" y="1535310"/>
            <a:ext cx="78184" cy="78184"/>
          </a:xfrm>
          <a:prstGeom prst="roundRect">
            <a:avLst>
              <a:gd name="adj" fmla="val 487311"/>
            </a:avLst>
          </a:prstGeom>
          <a:solidFill>
            <a:srgbClr val="0A6FB6"/>
          </a:solidFill>
          <a:ln/>
        </p:spPr>
        <p:txBody>
          <a:bodyPr/>
          <a:lstStyle/>
          <a:p>
            <a:endParaRPr lang="en-US"/>
          </a:p>
        </p:txBody>
      </p:sp>
      <p:sp>
        <p:nvSpPr>
          <p:cNvPr id="5" name="Text 3"/>
          <p:cNvSpPr/>
          <p:nvPr/>
        </p:nvSpPr>
        <p:spPr>
          <a:xfrm>
            <a:off x="963613" y="1413172"/>
            <a:ext cx="1964035" cy="244277"/>
          </a:xfrm>
          <a:prstGeom prst="rect">
            <a:avLst/>
          </a:prstGeom>
          <a:noFill/>
          <a:ln/>
        </p:spPr>
        <p:txBody>
          <a:bodyPr wrap="none" lIns="0" tIns="0" rIns="0" bIns="0" rtlCol="0" anchor="t"/>
          <a:lstStyle/>
          <a:p>
            <a:pPr>
              <a:lnSpc>
                <a:spcPts val="1917"/>
              </a:lnSpc>
            </a:pPr>
            <a:r>
              <a:rPr lang="en-US" sz="1500" b="1" dirty="0">
                <a:solidFill>
                  <a:srgbClr val="E5E0DF"/>
                </a:solidFill>
                <a:latin typeface="Unbounded Bold" pitchFamily="34" charset="0"/>
                <a:ea typeface="Unbounded Bold" pitchFamily="34" charset="-122"/>
                <a:cs typeface="Unbounded Bold" pitchFamily="34" charset="-120"/>
              </a:rPr>
              <a:t>Language: Java</a:t>
            </a:r>
            <a:endParaRPr lang="en-US" sz="1500" dirty="0"/>
          </a:p>
        </p:txBody>
      </p:sp>
      <p:sp>
        <p:nvSpPr>
          <p:cNvPr id="6" name="Shape 4"/>
          <p:cNvSpPr/>
          <p:nvPr/>
        </p:nvSpPr>
        <p:spPr>
          <a:xfrm>
            <a:off x="547291" y="2151956"/>
            <a:ext cx="11097419" cy="607814"/>
          </a:xfrm>
          <a:prstGeom prst="roundRect">
            <a:avLst>
              <a:gd name="adj" fmla="val 38593"/>
            </a:avLst>
          </a:prstGeom>
          <a:solidFill>
            <a:srgbClr val="212121"/>
          </a:solidFill>
          <a:ln w="30480">
            <a:solidFill>
              <a:srgbClr val="595959"/>
            </a:solidFill>
            <a:prstDash val="solid"/>
          </a:ln>
        </p:spPr>
        <p:txBody>
          <a:bodyPr/>
          <a:lstStyle/>
          <a:p>
            <a:endParaRPr lang="en-US"/>
          </a:p>
        </p:txBody>
      </p:sp>
      <p:sp>
        <p:nvSpPr>
          <p:cNvPr id="7" name="Shape 5"/>
          <p:cNvSpPr/>
          <p:nvPr/>
        </p:nvSpPr>
        <p:spPr>
          <a:xfrm>
            <a:off x="729060" y="2416771"/>
            <a:ext cx="78184" cy="78184"/>
          </a:xfrm>
          <a:prstGeom prst="roundRect">
            <a:avLst>
              <a:gd name="adj" fmla="val 487311"/>
            </a:avLst>
          </a:prstGeom>
          <a:solidFill>
            <a:srgbClr val="0A6FB6"/>
          </a:solidFill>
          <a:ln/>
        </p:spPr>
        <p:txBody>
          <a:bodyPr/>
          <a:lstStyle/>
          <a:p>
            <a:endParaRPr lang="en-US"/>
          </a:p>
        </p:txBody>
      </p:sp>
      <p:sp>
        <p:nvSpPr>
          <p:cNvPr id="8" name="Text 6"/>
          <p:cNvSpPr/>
          <p:nvPr/>
        </p:nvSpPr>
        <p:spPr>
          <a:xfrm>
            <a:off x="963612" y="2333724"/>
            <a:ext cx="5110857" cy="244277"/>
          </a:xfrm>
          <a:prstGeom prst="rect">
            <a:avLst/>
          </a:prstGeom>
          <a:noFill/>
          <a:ln/>
        </p:spPr>
        <p:txBody>
          <a:bodyPr wrap="none" lIns="0" tIns="0" rIns="0" bIns="0" rtlCol="0" anchor="t"/>
          <a:lstStyle/>
          <a:p>
            <a:pPr>
              <a:lnSpc>
                <a:spcPts val="1917"/>
              </a:lnSpc>
            </a:pPr>
            <a:r>
              <a:rPr lang="en-US" sz="1500" b="1" dirty="0">
                <a:solidFill>
                  <a:srgbClr val="E5E0DF"/>
                </a:solidFill>
                <a:latin typeface="Unbounded Bold" pitchFamily="34" charset="0"/>
                <a:ea typeface="Unbounded Bold" pitchFamily="34" charset="-122"/>
                <a:cs typeface="Unbounded Bold" pitchFamily="34" charset="-120"/>
              </a:rPr>
              <a:t>Framework: Selenium WebDriver + TestNG</a:t>
            </a:r>
            <a:endParaRPr lang="en-US" sz="1500" dirty="0"/>
          </a:p>
        </p:txBody>
      </p:sp>
      <p:sp>
        <p:nvSpPr>
          <p:cNvPr id="9" name="Shape 7"/>
          <p:cNvSpPr/>
          <p:nvPr/>
        </p:nvSpPr>
        <p:spPr>
          <a:xfrm>
            <a:off x="547291" y="3072507"/>
            <a:ext cx="11097419" cy="607814"/>
          </a:xfrm>
          <a:prstGeom prst="roundRect">
            <a:avLst>
              <a:gd name="adj" fmla="val 38593"/>
            </a:avLst>
          </a:prstGeom>
          <a:solidFill>
            <a:srgbClr val="212121"/>
          </a:solidFill>
          <a:ln w="30480">
            <a:solidFill>
              <a:srgbClr val="595959"/>
            </a:solidFill>
            <a:prstDash val="solid"/>
          </a:ln>
        </p:spPr>
        <p:txBody>
          <a:bodyPr/>
          <a:lstStyle/>
          <a:p>
            <a:endParaRPr lang="en-US"/>
          </a:p>
        </p:txBody>
      </p:sp>
      <p:sp>
        <p:nvSpPr>
          <p:cNvPr id="10" name="Shape 8"/>
          <p:cNvSpPr/>
          <p:nvPr/>
        </p:nvSpPr>
        <p:spPr>
          <a:xfrm>
            <a:off x="729060" y="3337322"/>
            <a:ext cx="78184" cy="78184"/>
          </a:xfrm>
          <a:prstGeom prst="roundRect">
            <a:avLst>
              <a:gd name="adj" fmla="val 487311"/>
            </a:avLst>
          </a:prstGeom>
          <a:solidFill>
            <a:srgbClr val="0A6FB6"/>
          </a:solidFill>
          <a:ln/>
        </p:spPr>
        <p:txBody>
          <a:bodyPr/>
          <a:lstStyle/>
          <a:p>
            <a:endParaRPr lang="en-US"/>
          </a:p>
        </p:txBody>
      </p:sp>
      <p:sp>
        <p:nvSpPr>
          <p:cNvPr id="11" name="Text 9"/>
          <p:cNvSpPr/>
          <p:nvPr/>
        </p:nvSpPr>
        <p:spPr>
          <a:xfrm>
            <a:off x="963613" y="3254276"/>
            <a:ext cx="4041081" cy="244277"/>
          </a:xfrm>
          <a:prstGeom prst="rect">
            <a:avLst/>
          </a:prstGeom>
          <a:noFill/>
          <a:ln/>
        </p:spPr>
        <p:txBody>
          <a:bodyPr wrap="none" lIns="0" tIns="0" rIns="0" bIns="0" rtlCol="0" anchor="t"/>
          <a:lstStyle/>
          <a:p>
            <a:pPr>
              <a:lnSpc>
                <a:spcPts val="1917"/>
              </a:lnSpc>
            </a:pPr>
            <a:r>
              <a:rPr lang="en-US" sz="1500" b="1" dirty="0">
                <a:solidFill>
                  <a:srgbClr val="E5E0DF"/>
                </a:solidFill>
                <a:latin typeface="Unbounded Bold" pitchFamily="34" charset="0"/>
                <a:ea typeface="Unbounded Bold" pitchFamily="34" charset="-122"/>
                <a:cs typeface="Unbounded Bold" pitchFamily="34" charset="-120"/>
              </a:rPr>
              <a:t>Design: Page Object Model (POM)</a:t>
            </a:r>
            <a:endParaRPr lang="en-US" sz="1500" dirty="0"/>
          </a:p>
        </p:txBody>
      </p:sp>
      <p:sp>
        <p:nvSpPr>
          <p:cNvPr id="12" name="Shape 10"/>
          <p:cNvSpPr/>
          <p:nvPr/>
        </p:nvSpPr>
        <p:spPr>
          <a:xfrm>
            <a:off x="547291" y="3993059"/>
            <a:ext cx="11097419" cy="607814"/>
          </a:xfrm>
          <a:prstGeom prst="roundRect">
            <a:avLst>
              <a:gd name="adj" fmla="val 38593"/>
            </a:avLst>
          </a:prstGeom>
          <a:solidFill>
            <a:srgbClr val="212121"/>
          </a:solidFill>
          <a:ln w="30480">
            <a:solidFill>
              <a:srgbClr val="595959"/>
            </a:solidFill>
            <a:prstDash val="solid"/>
          </a:ln>
        </p:spPr>
        <p:txBody>
          <a:bodyPr/>
          <a:lstStyle/>
          <a:p>
            <a:endParaRPr lang="en-US"/>
          </a:p>
        </p:txBody>
      </p:sp>
      <p:sp>
        <p:nvSpPr>
          <p:cNvPr id="13" name="Shape 11"/>
          <p:cNvSpPr/>
          <p:nvPr/>
        </p:nvSpPr>
        <p:spPr>
          <a:xfrm>
            <a:off x="729060" y="4257874"/>
            <a:ext cx="78184" cy="78184"/>
          </a:xfrm>
          <a:prstGeom prst="roundRect">
            <a:avLst>
              <a:gd name="adj" fmla="val 487311"/>
            </a:avLst>
          </a:prstGeom>
          <a:solidFill>
            <a:srgbClr val="0A6FB6"/>
          </a:solidFill>
          <a:ln/>
        </p:spPr>
        <p:txBody>
          <a:bodyPr/>
          <a:lstStyle/>
          <a:p>
            <a:endParaRPr lang="en-US"/>
          </a:p>
        </p:txBody>
      </p:sp>
      <p:sp>
        <p:nvSpPr>
          <p:cNvPr id="14" name="Text 12"/>
          <p:cNvSpPr/>
          <p:nvPr/>
        </p:nvSpPr>
        <p:spPr>
          <a:xfrm>
            <a:off x="963613" y="4174827"/>
            <a:ext cx="3097510" cy="244277"/>
          </a:xfrm>
          <a:prstGeom prst="rect">
            <a:avLst/>
          </a:prstGeom>
          <a:noFill/>
          <a:ln/>
        </p:spPr>
        <p:txBody>
          <a:bodyPr wrap="none" lIns="0" tIns="0" rIns="0" bIns="0" rtlCol="0" anchor="t"/>
          <a:lstStyle/>
          <a:p>
            <a:pPr>
              <a:lnSpc>
                <a:spcPts val="1917"/>
              </a:lnSpc>
            </a:pPr>
            <a:r>
              <a:rPr lang="en-US" sz="1500" b="1" dirty="0">
                <a:solidFill>
                  <a:srgbClr val="E5E0DF"/>
                </a:solidFill>
                <a:latin typeface="Unbounded Bold" pitchFamily="34" charset="0"/>
                <a:ea typeface="Unbounded Bold" pitchFamily="34" charset="-122"/>
                <a:cs typeface="Unbounded Bold" pitchFamily="34" charset="-120"/>
              </a:rPr>
              <a:t>BDD: Gherkin + Cucumber</a:t>
            </a:r>
            <a:endParaRPr lang="en-US" sz="1500" dirty="0"/>
          </a:p>
        </p:txBody>
      </p:sp>
      <p:sp>
        <p:nvSpPr>
          <p:cNvPr id="15" name="Shape 13"/>
          <p:cNvSpPr/>
          <p:nvPr/>
        </p:nvSpPr>
        <p:spPr>
          <a:xfrm>
            <a:off x="547291" y="4913611"/>
            <a:ext cx="11097419" cy="607814"/>
          </a:xfrm>
          <a:prstGeom prst="roundRect">
            <a:avLst>
              <a:gd name="adj" fmla="val 38593"/>
            </a:avLst>
          </a:prstGeom>
          <a:solidFill>
            <a:srgbClr val="212121"/>
          </a:solidFill>
          <a:ln w="30480">
            <a:solidFill>
              <a:srgbClr val="595959"/>
            </a:solidFill>
            <a:prstDash val="solid"/>
          </a:ln>
        </p:spPr>
        <p:txBody>
          <a:bodyPr/>
          <a:lstStyle/>
          <a:p>
            <a:endParaRPr lang="en-US"/>
          </a:p>
        </p:txBody>
      </p:sp>
      <p:sp>
        <p:nvSpPr>
          <p:cNvPr id="16" name="Shape 14"/>
          <p:cNvSpPr/>
          <p:nvPr/>
        </p:nvSpPr>
        <p:spPr>
          <a:xfrm>
            <a:off x="729060" y="5178426"/>
            <a:ext cx="78184" cy="78184"/>
          </a:xfrm>
          <a:prstGeom prst="roundRect">
            <a:avLst>
              <a:gd name="adj" fmla="val 487311"/>
            </a:avLst>
          </a:prstGeom>
          <a:solidFill>
            <a:srgbClr val="0A6FB6"/>
          </a:solidFill>
          <a:ln/>
        </p:spPr>
        <p:txBody>
          <a:bodyPr/>
          <a:lstStyle/>
          <a:p>
            <a:endParaRPr lang="en-US"/>
          </a:p>
        </p:txBody>
      </p:sp>
      <p:sp>
        <p:nvSpPr>
          <p:cNvPr id="17" name="Text 15"/>
          <p:cNvSpPr/>
          <p:nvPr/>
        </p:nvSpPr>
        <p:spPr>
          <a:xfrm>
            <a:off x="963613" y="5095379"/>
            <a:ext cx="2553593" cy="244277"/>
          </a:xfrm>
          <a:prstGeom prst="rect">
            <a:avLst/>
          </a:prstGeom>
          <a:noFill/>
          <a:ln/>
        </p:spPr>
        <p:txBody>
          <a:bodyPr wrap="none" lIns="0" tIns="0" rIns="0" bIns="0" rtlCol="0" anchor="t"/>
          <a:lstStyle/>
          <a:p>
            <a:pPr>
              <a:lnSpc>
                <a:spcPts val="1917"/>
              </a:lnSpc>
            </a:pPr>
            <a:r>
              <a:rPr lang="en-US" sz="1500" b="1" dirty="0">
                <a:solidFill>
                  <a:srgbClr val="E5E0DF"/>
                </a:solidFill>
                <a:latin typeface="Unbounded Bold" pitchFamily="34" charset="0"/>
                <a:ea typeface="Unbounded Bold" pitchFamily="34" charset="-122"/>
                <a:cs typeface="Unbounded Bold" pitchFamily="34" charset="-120"/>
              </a:rPr>
              <a:t>Report: Allure Report</a:t>
            </a:r>
            <a:endParaRPr lang="en-US" sz="1500" dirty="0"/>
          </a:p>
        </p:txBody>
      </p:sp>
      <p:sp>
        <p:nvSpPr>
          <p:cNvPr id="18" name="Shape 16"/>
          <p:cNvSpPr/>
          <p:nvPr/>
        </p:nvSpPr>
        <p:spPr>
          <a:xfrm>
            <a:off x="547291" y="5834162"/>
            <a:ext cx="11097419" cy="607814"/>
          </a:xfrm>
          <a:prstGeom prst="roundRect">
            <a:avLst>
              <a:gd name="adj" fmla="val 38593"/>
            </a:avLst>
          </a:prstGeom>
          <a:solidFill>
            <a:srgbClr val="212121"/>
          </a:solidFill>
          <a:ln w="30480">
            <a:solidFill>
              <a:srgbClr val="595959"/>
            </a:solidFill>
            <a:prstDash val="solid"/>
          </a:ln>
        </p:spPr>
        <p:txBody>
          <a:bodyPr/>
          <a:lstStyle/>
          <a:p>
            <a:endParaRPr lang="en-US"/>
          </a:p>
        </p:txBody>
      </p:sp>
      <p:sp>
        <p:nvSpPr>
          <p:cNvPr id="19" name="Shape 17"/>
          <p:cNvSpPr/>
          <p:nvPr/>
        </p:nvSpPr>
        <p:spPr>
          <a:xfrm>
            <a:off x="729060" y="6098977"/>
            <a:ext cx="78184" cy="78184"/>
          </a:xfrm>
          <a:prstGeom prst="roundRect">
            <a:avLst>
              <a:gd name="adj" fmla="val 487311"/>
            </a:avLst>
          </a:prstGeom>
          <a:solidFill>
            <a:srgbClr val="0A6FB6"/>
          </a:solidFill>
          <a:ln/>
        </p:spPr>
        <p:txBody>
          <a:bodyPr/>
          <a:lstStyle/>
          <a:p>
            <a:endParaRPr lang="en-US"/>
          </a:p>
        </p:txBody>
      </p:sp>
      <p:sp>
        <p:nvSpPr>
          <p:cNvPr id="20" name="Text 18"/>
          <p:cNvSpPr/>
          <p:nvPr/>
        </p:nvSpPr>
        <p:spPr>
          <a:xfrm>
            <a:off x="963613" y="6015931"/>
            <a:ext cx="8370689" cy="244277"/>
          </a:xfrm>
          <a:prstGeom prst="rect">
            <a:avLst/>
          </a:prstGeom>
          <a:noFill/>
          <a:ln/>
        </p:spPr>
        <p:txBody>
          <a:bodyPr wrap="none" lIns="0" tIns="0" rIns="0" bIns="0" rtlCol="0" anchor="t"/>
          <a:lstStyle/>
          <a:p>
            <a:pPr>
              <a:lnSpc>
                <a:spcPts val="1917"/>
              </a:lnSpc>
            </a:pPr>
            <a:r>
              <a:rPr lang="en-US" sz="1500" b="1" dirty="0">
                <a:solidFill>
                  <a:srgbClr val="E5E0DF"/>
                </a:solidFill>
                <a:latin typeface="Unbounded Bold" pitchFamily="34" charset="0"/>
                <a:ea typeface="Unbounded Bold" pitchFamily="34" charset="-122"/>
                <a:cs typeface="Unbounded Bold" pitchFamily="34" charset="-120"/>
              </a:rPr>
              <a:t>Automated flows: Login, Search, Add to Cart, Checkout, admin flows</a:t>
            </a:r>
            <a:endParaRPr lang="en-US" sz="1500" dirty="0"/>
          </a:p>
        </p:txBody>
      </p:sp>
      <p:pic>
        <p:nvPicPr>
          <p:cNvPr id="21" name="Picture 20">
            <a:extLst>
              <a:ext uri="{FF2B5EF4-FFF2-40B4-BE49-F238E27FC236}">
                <a16:creationId xmlns:a16="http://schemas.microsoft.com/office/drawing/2014/main" id="{3EB92CFD-CD1A-C0CA-C254-360A70478E9B}"/>
              </a:ext>
            </a:extLst>
          </p:cNvPr>
          <p:cNvPicPr>
            <a:picLocks noChangeAspect="1"/>
          </p:cNvPicPr>
          <p:nvPr/>
        </p:nvPicPr>
        <p:blipFill>
          <a:blip r:embed="rId3"/>
          <a:stretch>
            <a:fillRect/>
          </a:stretch>
        </p:blipFill>
        <p:spPr>
          <a:xfrm>
            <a:off x="10668000" y="6455053"/>
            <a:ext cx="1524000" cy="313860"/>
          </a:xfrm>
          <a:prstGeom prst="rect">
            <a:avLst/>
          </a:prstGeom>
        </p:spPr>
      </p:pic>
      <p:pic>
        <p:nvPicPr>
          <p:cNvPr id="22" name="Picture 21" descr="A logo of a globe with a graduation cap&#10;&#10;AI-generated content may be incorrect.">
            <a:extLst>
              <a:ext uri="{FF2B5EF4-FFF2-40B4-BE49-F238E27FC236}">
                <a16:creationId xmlns:a16="http://schemas.microsoft.com/office/drawing/2014/main" id="{E751A31F-3B15-6306-69D9-2D90CD1A73B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17672" y="346051"/>
            <a:ext cx="3783807" cy="348357"/>
          </a:xfrm>
          <a:prstGeom prst="rect">
            <a:avLst/>
          </a:prstGeom>
          <a:noFill/>
          <a:ln/>
        </p:spPr>
        <p:txBody>
          <a:bodyPr wrap="none" lIns="0" tIns="0" rIns="0" bIns="0" rtlCol="0" anchor="t"/>
          <a:lstStyle/>
          <a:p>
            <a:pPr>
              <a:lnSpc>
                <a:spcPts val="2708"/>
              </a:lnSpc>
            </a:pPr>
            <a:r>
              <a:rPr lang="en-US" sz="2800" b="1" dirty="0">
                <a:solidFill>
                  <a:srgbClr val="FFFFFF"/>
                </a:solidFill>
                <a:latin typeface="Unbounded Bold" pitchFamily="34" charset="0"/>
                <a:ea typeface="Unbounded Bold" pitchFamily="34" charset="-122"/>
                <a:cs typeface="Unbounded Bold" pitchFamily="34" charset="-120"/>
              </a:rPr>
              <a:t>Sample BDD Scenario</a:t>
            </a:r>
            <a:endParaRPr lang="en-US" sz="2800" dirty="0"/>
          </a:p>
        </p:txBody>
      </p:sp>
      <p:pic>
        <p:nvPicPr>
          <p:cNvPr id="4" name="Picture 3">
            <a:extLst>
              <a:ext uri="{FF2B5EF4-FFF2-40B4-BE49-F238E27FC236}">
                <a16:creationId xmlns:a16="http://schemas.microsoft.com/office/drawing/2014/main" id="{458D2F2C-C6E8-3831-E4A2-0997B0E3D344}"/>
              </a:ext>
            </a:extLst>
          </p:cNvPr>
          <p:cNvPicPr>
            <a:picLocks noChangeAspect="1"/>
          </p:cNvPicPr>
          <p:nvPr/>
        </p:nvPicPr>
        <p:blipFill>
          <a:blip r:embed="rId3"/>
          <a:stretch>
            <a:fillRect/>
          </a:stretch>
        </p:blipFill>
        <p:spPr>
          <a:xfrm>
            <a:off x="11541820" y="6223000"/>
            <a:ext cx="650180" cy="545914"/>
          </a:xfrm>
          <a:prstGeom prst="rect">
            <a:avLst/>
          </a:prstGeom>
        </p:spPr>
      </p:pic>
      <p:pic>
        <p:nvPicPr>
          <p:cNvPr id="5" name="Picture 4" descr="A logo of a globe with a graduation cap&#10;&#10;AI-generated content may be incorrect.">
            <a:extLst>
              <a:ext uri="{FF2B5EF4-FFF2-40B4-BE49-F238E27FC236}">
                <a16:creationId xmlns:a16="http://schemas.microsoft.com/office/drawing/2014/main" id="{8ABED258-BA48-9B87-6E55-30ABA438748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pic>
        <p:nvPicPr>
          <p:cNvPr id="7" name="Picture 6">
            <a:extLst>
              <a:ext uri="{FF2B5EF4-FFF2-40B4-BE49-F238E27FC236}">
                <a16:creationId xmlns:a16="http://schemas.microsoft.com/office/drawing/2014/main" id="{38315317-DCCE-A5A8-FBF5-D25CFECCC844}"/>
              </a:ext>
            </a:extLst>
          </p:cNvPr>
          <p:cNvPicPr>
            <a:picLocks noChangeAspect="1"/>
          </p:cNvPicPr>
          <p:nvPr/>
        </p:nvPicPr>
        <p:blipFill>
          <a:blip r:embed="rId5"/>
          <a:stretch>
            <a:fillRect/>
          </a:stretch>
        </p:blipFill>
        <p:spPr>
          <a:xfrm>
            <a:off x="643301" y="987612"/>
            <a:ext cx="10905397" cy="587038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5-12-07 23-26-39-301">
            <a:hlinkClick r:id="" action="ppaction://media"/>
            <a:extLst>
              <a:ext uri="{FF2B5EF4-FFF2-40B4-BE49-F238E27FC236}">
                <a16:creationId xmlns:a16="http://schemas.microsoft.com/office/drawing/2014/main" id="{17C67E2F-E6FB-A840-8C37-D1EF570E57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8205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6418" y="520230"/>
            <a:ext cx="4140398" cy="367308"/>
          </a:xfrm>
          <a:prstGeom prst="rect">
            <a:avLst/>
          </a:prstGeom>
          <a:noFill/>
          <a:ln/>
        </p:spPr>
        <p:txBody>
          <a:bodyPr wrap="none" lIns="0" tIns="0" rIns="0" bIns="0" rtlCol="0" anchor="t"/>
          <a:lstStyle/>
          <a:p>
            <a:pPr>
              <a:lnSpc>
                <a:spcPts val="2875"/>
              </a:lnSpc>
            </a:pPr>
            <a:r>
              <a:rPr lang="en-US" sz="4000" b="1" dirty="0">
                <a:solidFill>
                  <a:srgbClr val="FFFFFF"/>
                </a:solidFill>
                <a:latin typeface="Unbounded Bold" pitchFamily="34" charset="0"/>
                <a:ea typeface="Unbounded Bold" pitchFamily="34" charset="-122"/>
                <a:cs typeface="Unbounded Bold" pitchFamily="34" charset="-120"/>
              </a:rPr>
              <a:t>Automation Reporting</a:t>
            </a:r>
            <a:endParaRPr lang="en-US" sz="4000" dirty="0"/>
          </a:p>
        </p:txBody>
      </p:sp>
      <p:pic>
        <p:nvPicPr>
          <p:cNvPr id="4" name="Picture 3">
            <a:extLst>
              <a:ext uri="{FF2B5EF4-FFF2-40B4-BE49-F238E27FC236}">
                <a16:creationId xmlns:a16="http://schemas.microsoft.com/office/drawing/2014/main" id="{2E2C512D-B2F2-70A3-D8B0-1F77FB747456}"/>
              </a:ext>
            </a:extLst>
          </p:cNvPr>
          <p:cNvPicPr>
            <a:picLocks noChangeAspect="1"/>
          </p:cNvPicPr>
          <p:nvPr/>
        </p:nvPicPr>
        <p:blipFill>
          <a:blip r:embed="rId3"/>
          <a:stretch>
            <a:fillRect/>
          </a:stretch>
        </p:blipFill>
        <p:spPr>
          <a:xfrm>
            <a:off x="10531928" y="6602611"/>
            <a:ext cx="1660072" cy="166303"/>
          </a:xfrm>
          <a:prstGeom prst="rect">
            <a:avLst/>
          </a:prstGeom>
        </p:spPr>
      </p:pic>
      <p:pic>
        <p:nvPicPr>
          <p:cNvPr id="5" name="Picture 4">
            <a:extLst>
              <a:ext uri="{FF2B5EF4-FFF2-40B4-BE49-F238E27FC236}">
                <a16:creationId xmlns:a16="http://schemas.microsoft.com/office/drawing/2014/main" id="{C7074F39-BB35-870E-657D-10CC0943C899}"/>
              </a:ext>
            </a:extLst>
          </p:cNvPr>
          <p:cNvPicPr>
            <a:picLocks noChangeAspect="1"/>
          </p:cNvPicPr>
          <p:nvPr/>
        </p:nvPicPr>
        <p:blipFill>
          <a:blip r:embed="rId3"/>
          <a:stretch>
            <a:fillRect/>
          </a:stretch>
        </p:blipFill>
        <p:spPr>
          <a:xfrm>
            <a:off x="11506200" y="6223000"/>
            <a:ext cx="685800" cy="545914"/>
          </a:xfrm>
          <a:prstGeom prst="rect">
            <a:avLst/>
          </a:prstGeom>
        </p:spPr>
      </p:pic>
      <p:pic>
        <p:nvPicPr>
          <p:cNvPr id="6" name="Picture 5" descr="A logo of a globe with a graduation cap&#10;&#10;AI-generated content may be incorrect.">
            <a:extLst>
              <a:ext uri="{FF2B5EF4-FFF2-40B4-BE49-F238E27FC236}">
                <a16:creationId xmlns:a16="http://schemas.microsoft.com/office/drawing/2014/main" id="{944F12C8-5BC0-FCA0-2845-0409A96BB9B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pic>
        <p:nvPicPr>
          <p:cNvPr id="8" name="Picture 7">
            <a:extLst>
              <a:ext uri="{FF2B5EF4-FFF2-40B4-BE49-F238E27FC236}">
                <a16:creationId xmlns:a16="http://schemas.microsoft.com/office/drawing/2014/main" id="{2996A168-E837-729F-F700-E6592EB030C2}"/>
              </a:ext>
            </a:extLst>
          </p:cNvPr>
          <p:cNvPicPr>
            <a:picLocks noChangeAspect="1"/>
          </p:cNvPicPr>
          <p:nvPr/>
        </p:nvPicPr>
        <p:blipFill>
          <a:blip r:embed="rId5"/>
          <a:stretch>
            <a:fillRect/>
          </a:stretch>
        </p:blipFill>
        <p:spPr>
          <a:xfrm>
            <a:off x="9699171" y="6049223"/>
            <a:ext cx="2343477" cy="666843"/>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6C5A532-7291-CCD4-C2BC-DCF0A68E4B7F}"/>
              </a:ext>
            </a:extLst>
          </p:cNvPr>
          <p:cNvPicPr>
            <a:picLocks noChangeAspect="1"/>
          </p:cNvPicPr>
          <p:nvPr/>
        </p:nvPicPr>
        <p:blipFill>
          <a:blip r:embed="rId6"/>
          <a:stretch>
            <a:fillRect/>
          </a:stretch>
        </p:blipFill>
        <p:spPr>
          <a:xfrm>
            <a:off x="292884" y="1238772"/>
            <a:ext cx="11606231" cy="553014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CB3E0A-CFDD-8564-BE6D-A1FFF943D6A1}"/>
              </a:ext>
            </a:extLst>
          </p:cNvPr>
          <p:cNvSpPr txBox="1"/>
          <p:nvPr/>
        </p:nvSpPr>
        <p:spPr>
          <a:xfrm>
            <a:off x="320040" y="181094"/>
            <a:ext cx="6094476" cy="707886"/>
          </a:xfrm>
          <a:prstGeom prst="rect">
            <a:avLst/>
          </a:prstGeom>
          <a:noFill/>
        </p:spPr>
        <p:txBody>
          <a:bodyPr wrap="square">
            <a:spAutoFit/>
          </a:bodyPr>
          <a:lstStyle/>
          <a:p>
            <a:r>
              <a:rPr lang="en-US" sz="4000" b="1" dirty="0">
                <a:solidFill>
                  <a:srgbClr val="FFFFFF"/>
                </a:solidFill>
                <a:latin typeface="Unbounded Bold" pitchFamily="34" charset="0"/>
                <a:ea typeface="Unbounded Bold" pitchFamily="34" charset="-122"/>
                <a:cs typeface="Unbounded Bold" pitchFamily="34" charset="-120"/>
              </a:rPr>
              <a:t>Performance Testing </a:t>
            </a:r>
            <a:endParaRPr lang="en-US" sz="4000" dirty="0"/>
          </a:p>
        </p:txBody>
      </p:sp>
      <p:sp>
        <p:nvSpPr>
          <p:cNvPr id="5" name="TextBox 4">
            <a:extLst>
              <a:ext uri="{FF2B5EF4-FFF2-40B4-BE49-F238E27FC236}">
                <a16:creationId xmlns:a16="http://schemas.microsoft.com/office/drawing/2014/main" id="{5EC4CBF8-717C-7348-B854-1B8655043F8B}"/>
              </a:ext>
            </a:extLst>
          </p:cNvPr>
          <p:cNvSpPr txBox="1"/>
          <p:nvPr/>
        </p:nvSpPr>
        <p:spPr>
          <a:xfrm>
            <a:off x="978568" y="992287"/>
            <a:ext cx="10908632" cy="954107"/>
          </a:xfrm>
          <a:prstGeom prst="rect">
            <a:avLst/>
          </a:prstGeom>
          <a:noFill/>
        </p:spPr>
        <p:txBody>
          <a:bodyPr wrap="square">
            <a:spAutoFit/>
          </a:bodyPr>
          <a:lstStyle/>
          <a:p>
            <a:r>
              <a:rPr lang="en-US" sz="2800" dirty="0">
                <a:solidFill>
                  <a:schemeClr val="bg1"/>
                </a:solidFill>
              </a:rPr>
              <a:t>We performed performance testing to measure how the OpenCart system behaves under different types of load.</a:t>
            </a:r>
          </a:p>
        </p:txBody>
      </p:sp>
      <p:sp>
        <p:nvSpPr>
          <p:cNvPr id="9" name="TextBox 8">
            <a:extLst>
              <a:ext uri="{FF2B5EF4-FFF2-40B4-BE49-F238E27FC236}">
                <a16:creationId xmlns:a16="http://schemas.microsoft.com/office/drawing/2014/main" id="{DC722B12-D8FB-36D8-E858-ECA1CC39BEB6}"/>
              </a:ext>
            </a:extLst>
          </p:cNvPr>
          <p:cNvSpPr txBox="1"/>
          <p:nvPr/>
        </p:nvSpPr>
        <p:spPr>
          <a:xfrm>
            <a:off x="978568" y="2446239"/>
            <a:ext cx="6096000" cy="584775"/>
          </a:xfrm>
          <a:prstGeom prst="rect">
            <a:avLst/>
          </a:prstGeom>
          <a:noFill/>
        </p:spPr>
        <p:txBody>
          <a:bodyPr wrap="square">
            <a:spAutoFit/>
          </a:bodyPr>
          <a:lstStyle/>
          <a:p>
            <a:r>
              <a:rPr lang="en-US" sz="3200" b="1" dirty="0">
                <a:solidFill>
                  <a:schemeClr val="bg1"/>
                </a:solidFill>
              </a:rPr>
              <a:t>Objectives</a:t>
            </a:r>
            <a:endParaRPr lang="en-US" b="1" dirty="0">
              <a:solidFill>
                <a:schemeClr val="bg1"/>
              </a:solidFill>
            </a:endParaRPr>
          </a:p>
        </p:txBody>
      </p:sp>
      <p:sp>
        <p:nvSpPr>
          <p:cNvPr id="13" name="TextBox 12">
            <a:extLst>
              <a:ext uri="{FF2B5EF4-FFF2-40B4-BE49-F238E27FC236}">
                <a16:creationId xmlns:a16="http://schemas.microsoft.com/office/drawing/2014/main" id="{36E3E4D5-71D8-E58F-7896-443556B987A5}"/>
              </a:ext>
            </a:extLst>
          </p:cNvPr>
          <p:cNvSpPr txBox="1"/>
          <p:nvPr/>
        </p:nvSpPr>
        <p:spPr>
          <a:xfrm>
            <a:off x="1323473" y="3134489"/>
            <a:ext cx="9545053" cy="1384995"/>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bg1"/>
                </a:solidFill>
              </a:rPr>
              <a:t>Identify system stability</a:t>
            </a:r>
            <a:endParaRPr lang="ar-EG" sz="2800" dirty="0">
              <a:solidFill>
                <a:schemeClr val="bg1"/>
              </a:solidFill>
            </a:endParaRPr>
          </a:p>
          <a:p>
            <a:pPr marL="457200" indent="-457200">
              <a:buFont typeface="Arial" panose="020B0604020202020204" pitchFamily="34" charset="0"/>
              <a:buChar char="•"/>
            </a:pPr>
            <a:r>
              <a:rPr lang="en-US" sz="2800" dirty="0">
                <a:solidFill>
                  <a:schemeClr val="bg1"/>
                </a:solidFill>
              </a:rPr>
              <a:t>Measure response time changes under pressure</a:t>
            </a:r>
            <a:endParaRPr lang="ar-EG" sz="2800" dirty="0">
              <a:solidFill>
                <a:schemeClr val="bg1"/>
              </a:solidFill>
            </a:endParaRPr>
          </a:p>
          <a:p>
            <a:pPr marL="457200" indent="-457200">
              <a:buFont typeface="Arial" panose="020B0604020202020204" pitchFamily="34" charset="0"/>
              <a:buChar char="•"/>
            </a:pPr>
            <a:r>
              <a:rPr lang="en-US" sz="2800" dirty="0">
                <a:solidFill>
                  <a:schemeClr val="bg1"/>
                </a:solidFill>
              </a:rPr>
              <a:t>Determine the breaking point of the server</a:t>
            </a:r>
            <a:endParaRPr lang="ar-EG" sz="2800" dirty="0">
              <a:solidFill>
                <a:schemeClr val="bg1"/>
              </a:solidFill>
            </a:endParaRPr>
          </a:p>
        </p:txBody>
      </p:sp>
      <p:sp>
        <p:nvSpPr>
          <p:cNvPr id="15" name="TextBox 14">
            <a:extLst>
              <a:ext uri="{FF2B5EF4-FFF2-40B4-BE49-F238E27FC236}">
                <a16:creationId xmlns:a16="http://schemas.microsoft.com/office/drawing/2014/main" id="{526EB2C8-76F0-1953-0EA2-93658E169AAC}"/>
              </a:ext>
            </a:extLst>
          </p:cNvPr>
          <p:cNvSpPr txBox="1"/>
          <p:nvPr/>
        </p:nvSpPr>
        <p:spPr>
          <a:xfrm>
            <a:off x="994610" y="5139498"/>
            <a:ext cx="9336506" cy="584775"/>
          </a:xfrm>
          <a:prstGeom prst="rect">
            <a:avLst/>
          </a:prstGeom>
          <a:noFill/>
        </p:spPr>
        <p:txBody>
          <a:bodyPr wrap="square">
            <a:spAutoFit/>
          </a:bodyPr>
          <a:lstStyle/>
          <a:p>
            <a:pPr>
              <a:buNone/>
            </a:pPr>
            <a:r>
              <a:rPr lang="en-US" sz="3200" b="1" dirty="0">
                <a:solidFill>
                  <a:schemeClr val="bg1"/>
                </a:solidFill>
              </a:rPr>
              <a:t>Tools</a:t>
            </a:r>
          </a:p>
        </p:txBody>
      </p:sp>
      <p:sp>
        <p:nvSpPr>
          <p:cNvPr id="17" name="TextBox 16">
            <a:extLst>
              <a:ext uri="{FF2B5EF4-FFF2-40B4-BE49-F238E27FC236}">
                <a16:creationId xmlns:a16="http://schemas.microsoft.com/office/drawing/2014/main" id="{C5CCE052-9B65-D6E8-4673-471E56DCCC7B}"/>
              </a:ext>
            </a:extLst>
          </p:cNvPr>
          <p:cNvSpPr txBox="1"/>
          <p:nvPr/>
        </p:nvSpPr>
        <p:spPr>
          <a:xfrm>
            <a:off x="1323473" y="5865713"/>
            <a:ext cx="6096000" cy="523220"/>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bg1"/>
                </a:solidFill>
              </a:rPr>
              <a:t>Apache JMeter 5.6.3</a:t>
            </a:r>
          </a:p>
        </p:txBody>
      </p:sp>
      <p:pic>
        <p:nvPicPr>
          <p:cNvPr id="19" name="Picture 18">
            <a:extLst>
              <a:ext uri="{FF2B5EF4-FFF2-40B4-BE49-F238E27FC236}">
                <a16:creationId xmlns:a16="http://schemas.microsoft.com/office/drawing/2014/main" id="{9DC09FB4-96DA-DC26-BD4C-0BBE82457856}"/>
              </a:ext>
            </a:extLst>
          </p:cNvPr>
          <p:cNvPicPr>
            <a:picLocks noChangeAspect="1"/>
          </p:cNvPicPr>
          <p:nvPr/>
        </p:nvPicPr>
        <p:blipFill>
          <a:blip r:embed="rId2"/>
          <a:stretch>
            <a:fillRect/>
          </a:stretch>
        </p:blipFill>
        <p:spPr>
          <a:xfrm>
            <a:off x="9667523" y="6017406"/>
            <a:ext cx="2524477" cy="743054"/>
          </a:xfrm>
          <a:prstGeom prst="rect">
            <a:avLst/>
          </a:prstGeom>
        </p:spPr>
      </p:pic>
    </p:spTree>
    <p:extLst>
      <p:ext uri="{BB962C8B-B14F-4D97-AF65-F5344CB8AC3E}">
        <p14:creationId xmlns:p14="http://schemas.microsoft.com/office/powerpoint/2010/main" val="2580208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2DDAD6-0BD3-2DA7-B313-F60F98B3C949}"/>
              </a:ext>
            </a:extLst>
          </p:cNvPr>
          <p:cNvSpPr txBox="1"/>
          <p:nvPr/>
        </p:nvSpPr>
        <p:spPr>
          <a:xfrm>
            <a:off x="458323" y="92471"/>
            <a:ext cx="60960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Unbounded Bold" pitchFamily="34" charset="0"/>
                <a:ea typeface="Unbounded Bold" pitchFamily="34" charset="-122"/>
                <a:cs typeface="Unbounded Bold" pitchFamily="34" charset="-120"/>
              </a:rPr>
              <a:t>Performance Testing </a:t>
            </a:r>
            <a:endParaRPr kumimoji="0" lang="en-US" sz="4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B4DCA239-4534-250A-7C5A-F9559792C5E2}"/>
              </a:ext>
            </a:extLst>
          </p:cNvPr>
          <p:cNvPicPr>
            <a:picLocks noChangeAspect="1"/>
          </p:cNvPicPr>
          <p:nvPr/>
        </p:nvPicPr>
        <p:blipFill>
          <a:blip r:embed="rId2"/>
          <a:stretch>
            <a:fillRect/>
          </a:stretch>
        </p:blipFill>
        <p:spPr>
          <a:xfrm>
            <a:off x="1078992" y="915416"/>
            <a:ext cx="11019162" cy="5850113"/>
          </a:xfrm>
          <a:prstGeom prst="rect">
            <a:avLst/>
          </a:prstGeom>
        </p:spPr>
      </p:pic>
    </p:spTree>
    <p:extLst>
      <p:ext uri="{BB962C8B-B14F-4D97-AF65-F5344CB8AC3E}">
        <p14:creationId xmlns:p14="http://schemas.microsoft.com/office/powerpoint/2010/main" val="201329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19F63-0EA3-DC70-5B53-4EB0F5B1E17E}"/>
              </a:ext>
            </a:extLst>
          </p:cNvPr>
          <p:cNvSpPr txBox="1"/>
          <p:nvPr/>
        </p:nvSpPr>
        <p:spPr>
          <a:xfrm>
            <a:off x="0" y="0"/>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Performance Testing – Load Testing</a:t>
            </a:r>
            <a:endParaRPr lang="en-US" sz="4400"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a:extLst>
              <a:ext uri="{FF2B5EF4-FFF2-40B4-BE49-F238E27FC236}">
                <a16:creationId xmlns:a16="http://schemas.microsoft.com/office/drawing/2014/main" id="{2B78D4BE-FAF6-9073-C06A-F61A122A8DD6}"/>
              </a:ext>
            </a:extLst>
          </p:cNvPr>
          <p:cNvPicPr>
            <a:picLocks noChangeAspect="1"/>
          </p:cNvPicPr>
          <p:nvPr/>
        </p:nvPicPr>
        <p:blipFill>
          <a:blip r:embed="rId2"/>
          <a:stretch>
            <a:fillRect/>
          </a:stretch>
        </p:blipFill>
        <p:spPr>
          <a:xfrm>
            <a:off x="235393" y="1866132"/>
            <a:ext cx="5784408" cy="3125736"/>
          </a:xfrm>
          <a:prstGeom prst="rect">
            <a:avLst/>
          </a:prstGeom>
          <a:noFill/>
        </p:spPr>
      </p:pic>
      <p:pic>
        <p:nvPicPr>
          <p:cNvPr id="6" name="Content Placeholder 5">
            <a:extLst>
              <a:ext uri="{FF2B5EF4-FFF2-40B4-BE49-F238E27FC236}">
                <a16:creationId xmlns:a16="http://schemas.microsoft.com/office/drawing/2014/main" id="{8D19BC85-9370-1BFE-6135-DC7E41700AEF}"/>
              </a:ext>
            </a:extLst>
          </p:cNvPr>
          <p:cNvPicPr>
            <a:picLocks noChangeAspect="1"/>
          </p:cNvPicPr>
          <p:nvPr/>
        </p:nvPicPr>
        <p:blipFill>
          <a:blip r:embed="rId3"/>
          <a:stretch>
            <a:fillRect/>
          </a:stretch>
        </p:blipFill>
        <p:spPr>
          <a:xfrm>
            <a:off x="6118559" y="1866132"/>
            <a:ext cx="5838048" cy="3102609"/>
          </a:xfrm>
          <a:prstGeom prst="rect">
            <a:avLst/>
          </a:prstGeom>
        </p:spPr>
      </p:pic>
      <p:sp>
        <p:nvSpPr>
          <p:cNvPr id="3" name="TextBox 2">
            <a:extLst>
              <a:ext uri="{FF2B5EF4-FFF2-40B4-BE49-F238E27FC236}">
                <a16:creationId xmlns:a16="http://schemas.microsoft.com/office/drawing/2014/main" id="{10499908-D633-FF28-6651-EDA3D1B4AB31}"/>
              </a:ext>
            </a:extLst>
          </p:cNvPr>
          <p:cNvSpPr txBox="1"/>
          <p:nvPr/>
        </p:nvSpPr>
        <p:spPr>
          <a:xfrm>
            <a:off x="235392" y="1190162"/>
            <a:ext cx="5305927" cy="523220"/>
          </a:xfrm>
          <a:prstGeom prst="rect">
            <a:avLst/>
          </a:prstGeom>
          <a:noFill/>
        </p:spPr>
        <p:txBody>
          <a:bodyPr wrap="square">
            <a:spAutoFit/>
          </a:bodyPr>
          <a:lstStyle/>
          <a:p>
            <a:pPr marL="457200" indent="-457200">
              <a:buFont typeface="Arial" panose="020B0604020202020204" pitchFamily="34" charset="0"/>
              <a:buChar char="•"/>
            </a:pPr>
            <a:r>
              <a:rPr lang="ar-EG" sz="2800" dirty="0">
                <a:solidFill>
                  <a:schemeClr val="bg1"/>
                </a:solidFill>
              </a:rPr>
              <a:t>100</a:t>
            </a:r>
            <a:r>
              <a:rPr lang="en-US" sz="2800" dirty="0">
                <a:solidFill>
                  <a:schemeClr val="bg1"/>
                </a:solidFill>
              </a:rPr>
              <a:t> users </a:t>
            </a:r>
          </a:p>
        </p:txBody>
      </p:sp>
      <p:sp>
        <p:nvSpPr>
          <p:cNvPr id="5" name="TextBox 4">
            <a:extLst>
              <a:ext uri="{FF2B5EF4-FFF2-40B4-BE49-F238E27FC236}">
                <a16:creationId xmlns:a16="http://schemas.microsoft.com/office/drawing/2014/main" id="{A9809F47-BAA5-7CA0-0C79-D17997D4498B}"/>
              </a:ext>
            </a:extLst>
          </p:cNvPr>
          <p:cNvSpPr txBox="1"/>
          <p:nvPr/>
        </p:nvSpPr>
        <p:spPr>
          <a:xfrm>
            <a:off x="6118559" y="1296659"/>
            <a:ext cx="5181600" cy="523220"/>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bg1"/>
                </a:solidFill>
              </a:rPr>
              <a:t>1000 user</a:t>
            </a:r>
          </a:p>
        </p:txBody>
      </p:sp>
      <p:pic>
        <p:nvPicPr>
          <p:cNvPr id="9" name="Picture 8">
            <a:extLst>
              <a:ext uri="{FF2B5EF4-FFF2-40B4-BE49-F238E27FC236}">
                <a16:creationId xmlns:a16="http://schemas.microsoft.com/office/drawing/2014/main" id="{71F01D88-3685-9E63-7CB0-C8910ED39858}"/>
              </a:ext>
            </a:extLst>
          </p:cNvPr>
          <p:cNvPicPr>
            <a:picLocks noChangeAspect="1"/>
          </p:cNvPicPr>
          <p:nvPr/>
        </p:nvPicPr>
        <p:blipFill>
          <a:blip r:embed="rId4"/>
          <a:stretch>
            <a:fillRect/>
          </a:stretch>
        </p:blipFill>
        <p:spPr>
          <a:xfrm>
            <a:off x="9429364" y="6334052"/>
            <a:ext cx="2762636" cy="523948"/>
          </a:xfrm>
          <a:prstGeom prst="rect">
            <a:avLst/>
          </a:prstGeom>
        </p:spPr>
      </p:pic>
      <p:sp>
        <p:nvSpPr>
          <p:cNvPr id="11" name="TextBox 10">
            <a:extLst>
              <a:ext uri="{FF2B5EF4-FFF2-40B4-BE49-F238E27FC236}">
                <a16:creationId xmlns:a16="http://schemas.microsoft.com/office/drawing/2014/main" id="{65FA5E13-6D51-DD1A-DA96-8A981AC46FF4}"/>
              </a:ext>
            </a:extLst>
          </p:cNvPr>
          <p:cNvSpPr txBox="1"/>
          <p:nvPr/>
        </p:nvSpPr>
        <p:spPr>
          <a:xfrm>
            <a:off x="235392" y="5003598"/>
            <a:ext cx="5784409" cy="1631216"/>
          </a:xfrm>
          <a:prstGeom prst="rect">
            <a:avLst/>
          </a:prstGeom>
          <a:noFill/>
        </p:spPr>
        <p:txBody>
          <a:bodyPr wrap="square">
            <a:spAutoFit/>
          </a:bodyPr>
          <a:lstStyle/>
          <a:p>
            <a:r>
              <a:rPr lang="en-US" sz="2800" b="1" dirty="0">
                <a:solidFill>
                  <a:schemeClr val="bg1"/>
                </a:solidFill>
              </a:rPr>
              <a:t>Summary</a:t>
            </a:r>
            <a:br>
              <a:rPr lang="en-US" sz="2400" dirty="0">
                <a:solidFill>
                  <a:schemeClr val="bg1"/>
                </a:solidFill>
              </a:rPr>
            </a:br>
            <a:r>
              <a:rPr lang="en-US" sz="2400" dirty="0">
                <a:solidFill>
                  <a:schemeClr val="bg1"/>
                </a:solidFill>
              </a:rPr>
              <a:t>• APDEX 0.998</a:t>
            </a:r>
            <a:br>
              <a:rPr lang="en-US" sz="2400" dirty="0">
                <a:solidFill>
                  <a:schemeClr val="bg1"/>
                </a:solidFill>
              </a:rPr>
            </a:br>
            <a:r>
              <a:rPr lang="en-US" sz="2400" dirty="0">
                <a:solidFill>
                  <a:schemeClr val="bg1"/>
                </a:solidFill>
              </a:rPr>
              <a:t>• No errors</a:t>
            </a:r>
            <a:br>
              <a:rPr lang="en-US" sz="2400" dirty="0">
                <a:solidFill>
                  <a:schemeClr val="bg1"/>
                </a:solidFill>
              </a:rPr>
            </a:br>
            <a:r>
              <a:rPr lang="en-US" sz="2400" dirty="0">
                <a:solidFill>
                  <a:schemeClr val="bg1"/>
                </a:solidFill>
              </a:rPr>
              <a:t>• Excellent baseline performance</a:t>
            </a:r>
            <a:endParaRPr lang="en-US" sz="1600" dirty="0">
              <a:solidFill>
                <a:schemeClr val="bg1"/>
              </a:solidFill>
            </a:endParaRPr>
          </a:p>
        </p:txBody>
      </p:sp>
      <p:sp>
        <p:nvSpPr>
          <p:cNvPr id="15" name="TextBox 14">
            <a:extLst>
              <a:ext uri="{FF2B5EF4-FFF2-40B4-BE49-F238E27FC236}">
                <a16:creationId xmlns:a16="http://schemas.microsoft.com/office/drawing/2014/main" id="{CEFD7BDF-4400-BAF3-4F13-841C1D3D3E9F}"/>
              </a:ext>
            </a:extLst>
          </p:cNvPr>
          <p:cNvSpPr txBox="1"/>
          <p:nvPr/>
        </p:nvSpPr>
        <p:spPr>
          <a:xfrm>
            <a:off x="6096000" y="5038122"/>
            <a:ext cx="6224336" cy="1692771"/>
          </a:xfrm>
          <a:prstGeom prst="rect">
            <a:avLst/>
          </a:prstGeom>
          <a:noFill/>
        </p:spPr>
        <p:txBody>
          <a:bodyPr wrap="square">
            <a:spAutoFit/>
          </a:bodyPr>
          <a:lstStyle/>
          <a:p>
            <a:r>
              <a:rPr lang="en-US" sz="2800" b="1" dirty="0">
                <a:solidFill>
                  <a:schemeClr val="bg1"/>
                </a:solidFill>
              </a:rPr>
              <a:t>Summary:</a:t>
            </a:r>
            <a:br>
              <a:rPr lang="en-US" sz="2400" dirty="0">
                <a:solidFill>
                  <a:schemeClr val="bg1"/>
                </a:solidFill>
              </a:rPr>
            </a:br>
            <a:r>
              <a:rPr lang="en-US" sz="2400" dirty="0">
                <a:solidFill>
                  <a:schemeClr val="bg1"/>
                </a:solidFill>
              </a:rPr>
              <a:t>• APDEX 0.839</a:t>
            </a:r>
            <a:br>
              <a:rPr lang="en-US" sz="2400" dirty="0">
                <a:solidFill>
                  <a:schemeClr val="bg1"/>
                </a:solidFill>
              </a:rPr>
            </a:br>
            <a:r>
              <a:rPr lang="en-US" sz="2400" dirty="0">
                <a:solidFill>
                  <a:schemeClr val="bg1"/>
                </a:solidFill>
              </a:rPr>
              <a:t>• No errors</a:t>
            </a:r>
            <a:br>
              <a:rPr lang="en-US" sz="2400" dirty="0">
                <a:solidFill>
                  <a:schemeClr val="bg1"/>
                </a:solidFill>
              </a:rPr>
            </a:br>
            <a:r>
              <a:rPr lang="en-US" sz="2400" dirty="0">
                <a:solidFill>
                  <a:schemeClr val="bg1"/>
                </a:solidFill>
              </a:rPr>
              <a:t>• Stable under expected load</a:t>
            </a:r>
          </a:p>
        </p:txBody>
      </p:sp>
    </p:spTree>
    <p:extLst>
      <p:ext uri="{BB962C8B-B14F-4D97-AF65-F5344CB8AC3E}">
        <p14:creationId xmlns:p14="http://schemas.microsoft.com/office/powerpoint/2010/main" val="1688226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006D985-ACFE-BA47-A292-ED8F662CAE40}"/>
              </a:ext>
            </a:extLst>
          </p:cNvPr>
          <p:cNvPicPr>
            <a:picLocks noChangeAspect="1"/>
          </p:cNvPicPr>
          <p:nvPr/>
        </p:nvPicPr>
        <p:blipFill>
          <a:blip r:embed="rId2"/>
          <a:stretch>
            <a:fillRect/>
          </a:stretch>
        </p:blipFill>
        <p:spPr>
          <a:xfrm>
            <a:off x="9715154" y="6270011"/>
            <a:ext cx="2476846" cy="562053"/>
          </a:xfrm>
          <a:prstGeom prst="rect">
            <a:avLst/>
          </a:prstGeom>
        </p:spPr>
      </p:pic>
      <p:sp>
        <p:nvSpPr>
          <p:cNvPr id="5" name="TextBox 4">
            <a:extLst>
              <a:ext uri="{FF2B5EF4-FFF2-40B4-BE49-F238E27FC236}">
                <a16:creationId xmlns:a16="http://schemas.microsoft.com/office/drawing/2014/main" id="{ADB1EEA7-0295-EFAF-1DD5-CD0652C25D44}"/>
              </a:ext>
            </a:extLst>
          </p:cNvPr>
          <p:cNvSpPr txBox="1"/>
          <p:nvPr/>
        </p:nvSpPr>
        <p:spPr>
          <a:xfrm>
            <a:off x="288757" y="306962"/>
            <a:ext cx="10507579" cy="701731"/>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Performance Testing – Stress Testing</a:t>
            </a:r>
            <a:endParaRPr kumimoji="0" lang="en-US" sz="44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Picture 6">
            <a:extLst>
              <a:ext uri="{FF2B5EF4-FFF2-40B4-BE49-F238E27FC236}">
                <a16:creationId xmlns:a16="http://schemas.microsoft.com/office/drawing/2014/main" id="{5D05FD9B-0A80-25AA-9072-634EEB3C2850}"/>
              </a:ext>
            </a:extLst>
          </p:cNvPr>
          <p:cNvPicPr>
            <a:picLocks noChangeAspect="1"/>
          </p:cNvPicPr>
          <p:nvPr/>
        </p:nvPicPr>
        <p:blipFill>
          <a:blip r:embed="rId3"/>
          <a:stretch>
            <a:fillRect/>
          </a:stretch>
        </p:blipFill>
        <p:spPr>
          <a:xfrm>
            <a:off x="46781" y="1191572"/>
            <a:ext cx="6049219" cy="5666427"/>
          </a:xfrm>
          <a:prstGeom prst="rect">
            <a:avLst/>
          </a:prstGeom>
        </p:spPr>
      </p:pic>
      <p:sp>
        <p:nvSpPr>
          <p:cNvPr id="22" name="TextBox 21">
            <a:extLst>
              <a:ext uri="{FF2B5EF4-FFF2-40B4-BE49-F238E27FC236}">
                <a16:creationId xmlns:a16="http://schemas.microsoft.com/office/drawing/2014/main" id="{BFEE55A3-08B1-54A3-3EA0-F13AF0B5736D}"/>
              </a:ext>
            </a:extLst>
          </p:cNvPr>
          <p:cNvSpPr txBox="1"/>
          <p:nvPr/>
        </p:nvSpPr>
        <p:spPr>
          <a:xfrm>
            <a:off x="6096000" y="1959226"/>
            <a:ext cx="6256421" cy="4893647"/>
          </a:xfrm>
          <a:prstGeom prst="rect">
            <a:avLst/>
          </a:prstGeom>
          <a:noFill/>
        </p:spPr>
        <p:txBody>
          <a:bodyPr wrap="square">
            <a:spAutoFit/>
          </a:bodyPr>
          <a:lstStyle/>
          <a:p>
            <a:pPr marL="457200" indent="-457200">
              <a:buFont typeface="Arial" panose="020B0604020202020204" pitchFamily="34" charset="0"/>
              <a:buChar char="•"/>
            </a:pPr>
            <a:r>
              <a:rPr lang="en-US" sz="2400" dirty="0">
                <a:solidFill>
                  <a:schemeClr val="bg1"/>
                </a:solidFill>
              </a:rPr>
              <a:t>Users: 4000, Ramp-up: 400 sec</a:t>
            </a:r>
            <a:endParaRPr lang="ar-EG" sz="2400" dirty="0">
              <a:solidFill>
                <a:schemeClr val="bg1"/>
              </a:solidFill>
            </a:endParaRPr>
          </a:p>
          <a:p>
            <a:pPr marL="457200" indent="-457200">
              <a:buFont typeface="Arial" panose="020B0604020202020204" pitchFamily="34" charset="0"/>
              <a:buChar char="•"/>
            </a:pPr>
            <a:endParaRPr lang="ar-EG" sz="2400" dirty="0">
              <a:solidFill>
                <a:schemeClr val="bg1"/>
              </a:solidFill>
            </a:endParaRPr>
          </a:p>
          <a:p>
            <a:pPr marL="457200" indent="-457200">
              <a:buFont typeface="Arial" panose="020B0604020202020204" pitchFamily="34" charset="0"/>
              <a:buChar char="•"/>
            </a:pPr>
            <a:r>
              <a:rPr lang="en-US" sz="2400" dirty="0">
                <a:solidFill>
                  <a:schemeClr val="bg1"/>
                </a:solidFill>
              </a:rPr>
              <a:t>APDEX </a:t>
            </a:r>
            <a:r>
              <a:rPr lang="ar-EG" sz="2400" dirty="0">
                <a:solidFill>
                  <a:schemeClr val="bg1"/>
                </a:solidFill>
              </a:rPr>
              <a:t> </a:t>
            </a:r>
            <a:r>
              <a:rPr lang="en-US" sz="2400" dirty="0">
                <a:solidFill>
                  <a:schemeClr val="bg1"/>
                </a:solidFill>
              </a:rPr>
              <a:t>Total = 0.079 → Very poor performance</a:t>
            </a:r>
          </a:p>
          <a:p>
            <a:pPr marL="457200" indent="-457200">
              <a:buFont typeface="Arial" panose="020B0604020202020204" pitchFamily="34" charset="0"/>
              <a:buChar char="•"/>
            </a:pPr>
            <a:endParaRPr lang="en-US" sz="2400" dirty="0">
              <a:solidFill>
                <a:schemeClr val="bg1"/>
              </a:solidFill>
            </a:endParaRPr>
          </a:p>
          <a:p>
            <a:pPr marL="457200" indent="-457200">
              <a:buFont typeface="Arial" panose="020B0604020202020204" pitchFamily="34" charset="0"/>
              <a:buChar char="•"/>
            </a:pPr>
            <a:r>
              <a:rPr lang="en-US" sz="2400" dirty="0">
                <a:solidFill>
                  <a:schemeClr val="bg1"/>
                </a:solidFill>
              </a:rPr>
              <a:t>Errors: 2815 / 16000  requests = 17.59%</a:t>
            </a:r>
          </a:p>
          <a:p>
            <a:pPr marL="457200" indent="-457200">
              <a:buFont typeface="Arial" panose="020B0604020202020204" pitchFamily="34" charset="0"/>
              <a:buChar char="•"/>
            </a:pPr>
            <a:endParaRPr lang="en-US" sz="2400" dirty="0">
              <a:solidFill>
                <a:schemeClr val="bg1"/>
              </a:solidFill>
            </a:endParaRPr>
          </a:p>
          <a:p>
            <a:pPr marL="457200" indent="-457200">
              <a:buFont typeface="Arial" panose="020B0604020202020204" pitchFamily="34" charset="0"/>
              <a:buChar char="•"/>
            </a:pPr>
            <a:r>
              <a:rPr lang="en-US" sz="2400" dirty="0">
                <a:solidFill>
                  <a:schemeClr val="bg1"/>
                </a:solidFill>
              </a:rPr>
              <a:t>Average Response Time ≈ 22.8 sec</a:t>
            </a:r>
          </a:p>
          <a:p>
            <a:pPr marL="457200" indent="-457200">
              <a:buFont typeface="Arial" panose="020B0604020202020204" pitchFamily="34" charset="0"/>
              <a:buChar char="•"/>
            </a:pPr>
            <a:endParaRPr lang="en-US" sz="2400" dirty="0">
              <a:solidFill>
                <a:schemeClr val="bg1"/>
              </a:solidFill>
            </a:endParaRPr>
          </a:p>
          <a:p>
            <a:pPr marL="457200" indent="-457200">
              <a:buFont typeface="Arial" panose="020B0604020202020204" pitchFamily="34" charset="0"/>
              <a:buChar char="•"/>
            </a:pPr>
            <a:r>
              <a:rPr lang="en-US" sz="2400" dirty="0">
                <a:solidFill>
                  <a:schemeClr val="bg1"/>
                </a:solidFill>
              </a:rPr>
              <a:t>Max Response Time ≈ 88 sec</a:t>
            </a:r>
          </a:p>
          <a:p>
            <a:pPr marL="457200" indent="-457200">
              <a:buFont typeface="Arial" panose="020B0604020202020204" pitchFamily="34" charset="0"/>
              <a:buChar char="•"/>
            </a:pPr>
            <a:endParaRPr lang="en-US" sz="2400" dirty="0">
              <a:solidFill>
                <a:schemeClr val="bg1"/>
              </a:solidFill>
            </a:endParaRPr>
          </a:p>
          <a:p>
            <a:pPr marL="457200" indent="-457200">
              <a:buFont typeface="Arial" panose="020B0604020202020204" pitchFamily="34" charset="0"/>
              <a:buChar char="•"/>
            </a:pPr>
            <a:r>
              <a:rPr lang="en-US" sz="2400" dirty="0">
                <a:solidFill>
                  <a:schemeClr val="bg1"/>
                </a:solidFill>
              </a:rPr>
              <a:t>Error Type: Connection Refused (server cannot accept more connections)</a:t>
            </a:r>
          </a:p>
        </p:txBody>
      </p:sp>
      <p:sp>
        <p:nvSpPr>
          <p:cNvPr id="26" name="TextBox 25">
            <a:extLst>
              <a:ext uri="{FF2B5EF4-FFF2-40B4-BE49-F238E27FC236}">
                <a16:creationId xmlns:a16="http://schemas.microsoft.com/office/drawing/2014/main" id="{9C7A2A2C-BCBA-7DCB-7DB0-0BC96705E0D0}"/>
              </a:ext>
            </a:extLst>
          </p:cNvPr>
          <p:cNvSpPr txBox="1"/>
          <p:nvPr/>
        </p:nvSpPr>
        <p:spPr>
          <a:xfrm>
            <a:off x="6176211" y="1191572"/>
            <a:ext cx="6176210" cy="584775"/>
          </a:xfrm>
          <a:prstGeom prst="rect">
            <a:avLst/>
          </a:prstGeom>
          <a:noFill/>
        </p:spPr>
        <p:txBody>
          <a:bodyPr wrap="square">
            <a:spAutoFit/>
          </a:bodyPr>
          <a:lstStyle/>
          <a:p>
            <a:pPr>
              <a:buNone/>
            </a:pPr>
            <a:r>
              <a:rPr lang="en-US"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Summary:</a:t>
            </a:r>
          </a:p>
        </p:txBody>
      </p:sp>
    </p:spTree>
    <p:extLst>
      <p:ext uri="{BB962C8B-B14F-4D97-AF65-F5344CB8AC3E}">
        <p14:creationId xmlns:p14="http://schemas.microsoft.com/office/powerpoint/2010/main" val="1314667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13817" y="163400"/>
            <a:ext cx="5882183" cy="642938"/>
          </a:xfrm>
          <a:prstGeom prst="rect">
            <a:avLst/>
          </a:prstGeom>
          <a:noFill/>
          <a:ln/>
        </p:spPr>
        <p:txBody>
          <a:bodyPr wrap="none" lIns="0" tIns="0" rIns="0" bIns="0" rtlCol="0" anchor="t"/>
          <a:lstStyle/>
          <a:p>
            <a:pPr>
              <a:lnSpc>
                <a:spcPts val="5041"/>
              </a:lnSpc>
            </a:pPr>
            <a:r>
              <a:rPr lang="en-US" sz="4400" b="1" dirty="0">
                <a:solidFill>
                  <a:srgbClr val="FFFFFF"/>
                </a:solidFill>
                <a:latin typeface="Unbounded Bold" pitchFamily="34" charset="0"/>
                <a:ea typeface="Unbounded Bold" pitchFamily="34" charset="-122"/>
                <a:cs typeface="Unbounded Bold" pitchFamily="34" charset="-120"/>
              </a:rPr>
              <a:t>WHY OPEN CART?</a:t>
            </a:r>
            <a:endParaRPr lang="en-US" sz="4400" dirty="0"/>
          </a:p>
        </p:txBody>
      </p:sp>
      <p:sp>
        <p:nvSpPr>
          <p:cNvPr id="3" name="Text 1"/>
          <p:cNvSpPr/>
          <p:nvPr/>
        </p:nvSpPr>
        <p:spPr>
          <a:xfrm>
            <a:off x="583158" y="1262988"/>
            <a:ext cx="2571750" cy="321469"/>
          </a:xfrm>
          <a:prstGeom prst="rect">
            <a:avLst/>
          </a:prstGeom>
          <a:noFill/>
          <a:ln/>
        </p:spPr>
        <p:txBody>
          <a:bodyPr wrap="none" lIns="0" tIns="0" rIns="0" bIns="0" rtlCol="0" anchor="t"/>
          <a:lstStyle/>
          <a:p>
            <a:pPr>
              <a:lnSpc>
                <a:spcPts val="2500"/>
              </a:lnSpc>
            </a:pPr>
            <a:r>
              <a:rPr lang="en-US" sz="3200" b="1" dirty="0">
                <a:solidFill>
                  <a:srgbClr val="FFFFFF"/>
                </a:solidFill>
                <a:latin typeface="Unbounded Bold" pitchFamily="34" charset="0"/>
                <a:ea typeface="Unbounded Bold" pitchFamily="34" charset="-122"/>
                <a:cs typeface="Unbounded Bold" pitchFamily="34" charset="-120"/>
              </a:rPr>
              <a:t>User Frontend</a:t>
            </a:r>
            <a:endParaRPr lang="en-US" sz="3200" dirty="0"/>
          </a:p>
        </p:txBody>
      </p:sp>
      <p:sp>
        <p:nvSpPr>
          <p:cNvPr id="5" name="Text 3"/>
          <p:cNvSpPr/>
          <p:nvPr/>
        </p:nvSpPr>
        <p:spPr>
          <a:xfrm>
            <a:off x="6911879" y="1262987"/>
            <a:ext cx="2571750" cy="321469"/>
          </a:xfrm>
          <a:prstGeom prst="rect">
            <a:avLst/>
          </a:prstGeom>
          <a:noFill/>
          <a:ln/>
        </p:spPr>
        <p:txBody>
          <a:bodyPr wrap="none" lIns="0" tIns="0" rIns="0" bIns="0" rtlCol="0" anchor="t"/>
          <a:lstStyle/>
          <a:p>
            <a:pPr>
              <a:lnSpc>
                <a:spcPts val="2500"/>
              </a:lnSpc>
            </a:pPr>
            <a:r>
              <a:rPr lang="en-US" sz="3200" b="1" dirty="0">
                <a:solidFill>
                  <a:srgbClr val="FFFFFF"/>
                </a:solidFill>
                <a:latin typeface="Unbounded Bold" pitchFamily="34" charset="0"/>
                <a:ea typeface="Unbounded Bold" pitchFamily="34" charset="-122"/>
                <a:cs typeface="Unbounded Bold" pitchFamily="34" charset="-120"/>
              </a:rPr>
              <a:t>Admin Panel</a:t>
            </a:r>
            <a:endParaRPr lang="en-US" sz="3200" dirty="0"/>
          </a:p>
        </p:txBody>
      </p:sp>
      <p:pic>
        <p:nvPicPr>
          <p:cNvPr id="7" name="Picture 6">
            <a:extLst>
              <a:ext uri="{FF2B5EF4-FFF2-40B4-BE49-F238E27FC236}">
                <a16:creationId xmlns:a16="http://schemas.microsoft.com/office/drawing/2014/main" id="{61DE0234-5B83-CAB4-E386-A7107437CC1B}"/>
              </a:ext>
            </a:extLst>
          </p:cNvPr>
          <p:cNvPicPr>
            <a:picLocks noChangeAspect="1"/>
          </p:cNvPicPr>
          <p:nvPr/>
        </p:nvPicPr>
        <p:blipFill>
          <a:blip r:embed="rId3"/>
          <a:stretch>
            <a:fillRect/>
          </a:stretch>
        </p:blipFill>
        <p:spPr>
          <a:xfrm>
            <a:off x="10604500" y="6223000"/>
            <a:ext cx="1587500" cy="545914"/>
          </a:xfrm>
          <a:prstGeom prst="rect">
            <a:avLst/>
          </a:prstGeom>
        </p:spPr>
      </p:pic>
      <p:pic>
        <p:nvPicPr>
          <p:cNvPr id="9" name="Picture 8" descr="A logo of a globe with a graduation cap&#10;&#10;AI-generated content may be incorrect.">
            <a:extLst>
              <a:ext uri="{FF2B5EF4-FFF2-40B4-BE49-F238E27FC236}">
                <a16:creationId xmlns:a16="http://schemas.microsoft.com/office/drawing/2014/main" id="{5B5357BA-FFA2-97FB-6F40-A4933169D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pic>
        <p:nvPicPr>
          <p:cNvPr id="10" name="Picture 9">
            <a:extLst>
              <a:ext uri="{FF2B5EF4-FFF2-40B4-BE49-F238E27FC236}">
                <a16:creationId xmlns:a16="http://schemas.microsoft.com/office/drawing/2014/main" id="{1CA1A10D-5CC4-5077-5CFD-7874E165107C}"/>
              </a:ext>
            </a:extLst>
          </p:cNvPr>
          <p:cNvPicPr>
            <a:picLocks noChangeAspect="1"/>
          </p:cNvPicPr>
          <p:nvPr/>
        </p:nvPicPr>
        <p:blipFill>
          <a:blip r:embed="rId5"/>
          <a:stretch>
            <a:fillRect/>
          </a:stretch>
        </p:blipFill>
        <p:spPr>
          <a:xfrm>
            <a:off x="387289" y="1654949"/>
            <a:ext cx="5130769" cy="3675808"/>
          </a:xfrm>
          <a:prstGeom prst="rect">
            <a:avLst/>
          </a:prstGeom>
        </p:spPr>
      </p:pic>
      <p:pic>
        <p:nvPicPr>
          <p:cNvPr id="13" name="Picture 12">
            <a:extLst>
              <a:ext uri="{FF2B5EF4-FFF2-40B4-BE49-F238E27FC236}">
                <a16:creationId xmlns:a16="http://schemas.microsoft.com/office/drawing/2014/main" id="{275E2E36-B544-8447-0776-9067A6E2EAF1}"/>
              </a:ext>
            </a:extLst>
          </p:cNvPr>
          <p:cNvPicPr>
            <a:picLocks noChangeAspect="1"/>
          </p:cNvPicPr>
          <p:nvPr/>
        </p:nvPicPr>
        <p:blipFill>
          <a:blip r:embed="rId6"/>
          <a:stretch>
            <a:fillRect/>
          </a:stretch>
        </p:blipFill>
        <p:spPr>
          <a:xfrm>
            <a:off x="6911879" y="1654950"/>
            <a:ext cx="5130769" cy="3675808"/>
          </a:xfrm>
          <a:prstGeom prst="rect">
            <a:avLst/>
          </a:prstGeom>
        </p:spPr>
      </p:pic>
      <p:sp>
        <p:nvSpPr>
          <p:cNvPr id="6" name="TextBox 5">
            <a:extLst>
              <a:ext uri="{FF2B5EF4-FFF2-40B4-BE49-F238E27FC236}">
                <a16:creationId xmlns:a16="http://schemas.microsoft.com/office/drawing/2014/main" id="{0F5FABC9-E1DA-2DCF-E895-DDF62D7DD36D}"/>
              </a:ext>
            </a:extLst>
          </p:cNvPr>
          <p:cNvSpPr txBox="1"/>
          <p:nvPr/>
        </p:nvSpPr>
        <p:spPr>
          <a:xfrm>
            <a:off x="583158" y="5595012"/>
            <a:ext cx="4934900" cy="874214"/>
          </a:xfrm>
          <a:prstGeom prst="rect">
            <a:avLst/>
          </a:prstGeom>
          <a:noFill/>
        </p:spPr>
        <p:txBody>
          <a:bodyPr wrap="square" rtlCol="0">
            <a:spAutoFit/>
          </a:bodyPr>
          <a:lstStyle/>
          <a:p>
            <a:pPr>
              <a:lnSpc>
                <a:spcPct val="150000"/>
              </a:lnSpc>
            </a:pPr>
            <a:r>
              <a:rPr lang="en-US" dirty="0">
                <a:solidFill>
                  <a:schemeClr val="bg1"/>
                </a:solidFill>
                <a:latin typeface="Unbounded Bold" pitchFamily="2" charset="0"/>
              </a:rPr>
              <a:t>Browsing → Product Details → Cart → Checkout → Orders</a:t>
            </a:r>
          </a:p>
        </p:txBody>
      </p:sp>
      <p:sp>
        <p:nvSpPr>
          <p:cNvPr id="8" name="TextBox 7">
            <a:extLst>
              <a:ext uri="{FF2B5EF4-FFF2-40B4-BE49-F238E27FC236}">
                <a16:creationId xmlns:a16="http://schemas.microsoft.com/office/drawing/2014/main" id="{D575B17B-04F2-8995-792B-7E34D04B15F9}"/>
              </a:ext>
            </a:extLst>
          </p:cNvPr>
          <p:cNvSpPr txBox="1"/>
          <p:nvPr/>
        </p:nvSpPr>
        <p:spPr>
          <a:xfrm>
            <a:off x="6911879" y="5650075"/>
            <a:ext cx="4934900" cy="874214"/>
          </a:xfrm>
          <a:prstGeom prst="rect">
            <a:avLst/>
          </a:prstGeom>
          <a:noFill/>
        </p:spPr>
        <p:txBody>
          <a:bodyPr wrap="square" rtlCol="0">
            <a:spAutoFit/>
          </a:bodyPr>
          <a:lstStyle/>
          <a:p>
            <a:pPr>
              <a:lnSpc>
                <a:spcPct val="150000"/>
              </a:lnSpc>
            </a:pPr>
            <a:r>
              <a:rPr lang="en-US" dirty="0">
                <a:solidFill>
                  <a:schemeClr val="bg1"/>
                </a:solidFill>
                <a:latin typeface="Unbounded Bold" pitchFamily="2" charset="0"/>
              </a:rPr>
              <a:t>Products Management , Orders Management , Reports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0187" y="412352"/>
            <a:ext cx="4990406" cy="434678"/>
          </a:xfrm>
          <a:prstGeom prst="rect">
            <a:avLst/>
          </a:prstGeom>
          <a:noFill/>
          <a:ln/>
        </p:spPr>
        <p:txBody>
          <a:bodyPr wrap="none" lIns="0" tIns="0" rIns="0" bIns="0" rtlCol="0" anchor="t"/>
          <a:lstStyle/>
          <a:p>
            <a:pPr>
              <a:lnSpc>
                <a:spcPts val="3417"/>
              </a:lnSpc>
            </a:pPr>
            <a:r>
              <a:rPr lang="en-US" sz="4000" b="1" dirty="0">
                <a:solidFill>
                  <a:srgbClr val="FFFFFF"/>
                </a:solidFill>
                <a:latin typeface="+mj-lt"/>
                <a:ea typeface="Unbounded Bold" pitchFamily="34" charset="-122"/>
                <a:cs typeface="Unbounded Bold" pitchFamily="34" charset="-120"/>
              </a:rPr>
              <a:t>Challenges &amp; Solutions</a:t>
            </a:r>
            <a:endParaRPr lang="en-US" sz="4000" dirty="0">
              <a:latin typeface="+mj-lt"/>
            </a:endParaRPr>
          </a:p>
        </p:txBody>
      </p:sp>
      <p:sp>
        <p:nvSpPr>
          <p:cNvPr id="3" name="Text 1"/>
          <p:cNvSpPr/>
          <p:nvPr/>
        </p:nvSpPr>
        <p:spPr>
          <a:xfrm>
            <a:off x="486867" y="1172964"/>
            <a:ext cx="2086769" cy="260747"/>
          </a:xfrm>
          <a:prstGeom prst="rect">
            <a:avLst/>
          </a:prstGeom>
          <a:noFill/>
          <a:ln/>
        </p:spPr>
        <p:txBody>
          <a:bodyPr wrap="none" lIns="0" tIns="0" rIns="0" bIns="0" rtlCol="0" anchor="t"/>
          <a:lstStyle/>
          <a:p>
            <a:pPr>
              <a:lnSpc>
                <a:spcPts val="2042"/>
              </a:lnSpc>
            </a:pPr>
            <a:r>
              <a:rPr lang="en-US" sz="2000" b="1" dirty="0">
                <a:solidFill>
                  <a:srgbClr val="FFFFFF"/>
                </a:solidFill>
                <a:latin typeface="+mj-lt"/>
                <a:ea typeface="Unbounded Bold" pitchFamily="34" charset="-122"/>
                <a:cs typeface="Unbounded Bold" pitchFamily="34" charset="-120"/>
              </a:rPr>
              <a:t>Challenges</a:t>
            </a:r>
            <a:endParaRPr lang="en-US" sz="2000" dirty="0">
              <a:latin typeface="+mj-lt"/>
            </a:endParaRPr>
          </a:p>
        </p:txBody>
      </p:sp>
      <p:sp>
        <p:nvSpPr>
          <p:cNvPr id="4" name="Shape 2"/>
          <p:cNvSpPr/>
          <p:nvPr/>
        </p:nvSpPr>
        <p:spPr>
          <a:xfrm>
            <a:off x="486867" y="1590180"/>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5" name="Text 3"/>
          <p:cNvSpPr/>
          <p:nvPr/>
        </p:nvSpPr>
        <p:spPr>
          <a:xfrm>
            <a:off x="539006" y="1616225"/>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1</a:t>
            </a:r>
            <a:endParaRPr lang="en-US" sz="2000" dirty="0">
              <a:latin typeface="+mj-lt"/>
            </a:endParaRPr>
          </a:p>
        </p:txBody>
      </p:sp>
      <p:sp>
        <p:nvSpPr>
          <p:cNvPr id="6" name="Text 4"/>
          <p:cNvSpPr/>
          <p:nvPr/>
        </p:nvSpPr>
        <p:spPr>
          <a:xfrm>
            <a:off x="938907" y="1637904"/>
            <a:ext cx="3572967" cy="217388"/>
          </a:xfrm>
          <a:prstGeom prst="rect">
            <a:avLst/>
          </a:prstGeom>
          <a:noFill/>
          <a:ln/>
        </p:spPr>
        <p:txBody>
          <a:bodyPr wrap="non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Missing Website Documentation</a:t>
            </a:r>
            <a:endParaRPr lang="en-US" sz="2000" dirty="0">
              <a:latin typeface="+mj-lt"/>
            </a:endParaRPr>
          </a:p>
        </p:txBody>
      </p:sp>
      <p:sp>
        <p:nvSpPr>
          <p:cNvPr id="7" name="Text 5"/>
          <p:cNvSpPr/>
          <p:nvPr/>
        </p:nvSpPr>
        <p:spPr>
          <a:xfrm>
            <a:off x="938907" y="1994396"/>
            <a:ext cx="4987429" cy="222548"/>
          </a:xfrm>
          <a:prstGeom prst="rect">
            <a:avLst/>
          </a:prstGeom>
          <a:noFill/>
          <a:ln/>
        </p:spPr>
        <p:txBody>
          <a:bodyPr wrap="none" lIns="0" tIns="0" rIns="0" bIns="0" rtlCol="0" anchor="t"/>
          <a:lstStyle/>
          <a:p>
            <a:pPr>
              <a:lnSpc>
                <a:spcPts val="1750"/>
              </a:lnSpc>
            </a:pPr>
            <a:endParaRPr lang="en-US" sz="2000" dirty="0">
              <a:latin typeface="+mj-lt"/>
            </a:endParaRPr>
          </a:p>
        </p:txBody>
      </p:sp>
      <p:sp>
        <p:nvSpPr>
          <p:cNvPr id="8" name="Shape 6"/>
          <p:cNvSpPr/>
          <p:nvPr/>
        </p:nvSpPr>
        <p:spPr>
          <a:xfrm>
            <a:off x="486867" y="2495154"/>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9" name="Text 7"/>
          <p:cNvSpPr/>
          <p:nvPr/>
        </p:nvSpPr>
        <p:spPr>
          <a:xfrm>
            <a:off x="539006" y="2521199"/>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2</a:t>
            </a:r>
            <a:endParaRPr lang="en-US" sz="2000" dirty="0">
              <a:latin typeface="+mj-lt"/>
            </a:endParaRPr>
          </a:p>
        </p:txBody>
      </p:sp>
      <p:sp>
        <p:nvSpPr>
          <p:cNvPr id="10" name="Text 8"/>
          <p:cNvSpPr/>
          <p:nvPr/>
        </p:nvSpPr>
        <p:spPr>
          <a:xfrm>
            <a:off x="938907" y="2542877"/>
            <a:ext cx="4987429" cy="434777"/>
          </a:xfrm>
          <a:prstGeom prst="rect">
            <a:avLst/>
          </a:prstGeom>
          <a:noFill/>
          <a:ln/>
        </p:spPr>
        <p:txBody>
          <a:bodyPr wrap="squar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Human Verification Blocking Selenium Automation</a:t>
            </a:r>
            <a:endParaRPr lang="en-US" sz="2000" dirty="0">
              <a:latin typeface="+mj-lt"/>
            </a:endParaRPr>
          </a:p>
        </p:txBody>
      </p:sp>
      <p:sp>
        <p:nvSpPr>
          <p:cNvPr id="11" name="Text 9"/>
          <p:cNvSpPr/>
          <p:nvPr/>
        </p:nvSpPr>
        <p:spPr>
          <a:xfrm>
            <a:off x="938907" y="3116759"/>
            <a:ext cx="4987429" cy="222548"/>
          </a:xfrm>
          <a:prstGeom prst="rect">
            <a:avLst/>
          </a:prstGeom>
          <a:noFill/>
          <a:ln/>
        </p:spPr>
        <p:txBody>
          <a:bodyPr wrap="none" lIns="0" tIns="0" rIns="0" bIns="0" rtlCol="0" anchor="t"/>
          <a:lstStyle/>
          <a:p>
            <a:pPr>
              <a:lnSpc>
                <a:spcPts val="1750"/>
              </a:lnSpc>
            </a:pPr>
            <a:endParaRPr lang="en-US" sz="2000" dirty="0">
              <a:latin typeface="+mj-lt"/>
            </a:endParaRPr>
          </a:p>
        </p:txBody>
      </p:sp>
      <p:sp>
        <p:nvSpPr>
          <p:cNvPr id="12" name="Shape 10"/>
          <p:cNvSpPr/>
          <p:nvPr/>
        </p:nvSpPr>
        <p:spPr>
          <a:xfrm>
            <a:off x="486867" y="3617516"/>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13" name="Text 11"/>
          <p:cNvSpPr/>
          <p:nvPr/>
        </p:nvSpPr>
        <p:spPr>
          <a:xfrm>
            <a:off x="539006" y="3643561"/>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3</a:t>
            </a:r>
            <a:endParaRPr lang="en-US" sz="2000" dirty="0">
              <a:latin typeface="+mj-lt"/>
            </a:endParaRPr>
          </a:p>
        </p:txBody>
      </p:sp>
      <p:sp>
        <p:nvSpPr>
          <p:cNvPr id="14" name="Text 12"/>
          <p:cNvSpPr/>
          <p:nvPr/>
        </p:nvSpPr>
        <p:spPr>
          <a:xfrm>
            <a:off x="938907" y="3665240"/>
            <a:ext cx="4987429" cy="434777"/>
          </a:xfrm>
          <a:prstGeom prst="rect">
            <a:avLst/>
          </a:prstGeom>
          <a:noFill/>
          <a:ln/>
        </p:spPr>
        <p:txBody>
          <a:bodyPr wrap="squar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Different screen resolutions, which caused layout shifts and element position changes.</a:t>
            </a:r>
            <a:endParaRPr lang="en-US" sz="2000" dirty="0">
              <a:latin typeface="+mj-lt"/>
            </a:endParaRPr>
          </a:p>
        </p:txBody>
      </p:sp>
      <p:sp>
        <p:nvSpPr>
          <p:cNvPr id="15" name="Text 13"/>
          <p:cNvSpPr/>
          <p:nvPr/>
        </p:nvSpPr>
        <p:spPr>
          <a:xfrm>
            <a:off x="938907" y="4239121"/>
            <a:ext cx="4987429" cy="222548"/>
          </a:xfrm>
          <a:prstGeom prst="rect">
            <a:avLst/>
          </a:prstGeom>
          <a:noFill/>
          <a:ln/>
        </p:spPr>
        <p:txBody>
          <a:bodyPr wrap="none" lIns="0" tIns="0" rIns="0" bIns="0" rtlCol="0" anchor="t"/>
          <a:lstStyle/>
          <a:p>
            <a:pPr>
              <a:lnSpc>
                <a:spcPts val="1750"/>
              </a:lnSpc>
            </a:pPr>
            <a:endParaRPr lang="en-US" sz="2000" dirty="0">
              <a:latin typeface="+mj-lt"/>
            </a:endParaRPr>
          </a:p>
        </p:txBody>
      </p:sp>
      <p:sp>
        <p:nvSpPr>
          <p:cNvPr id="16" name="Shape 14"/>
          <p:cNvSpPr/>
          <p:nvPr/>
        </p:nvSpPr>
        <p:spPr>
          <a:xfrm>
            <a:off x="486867" y="4739879"/>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17" name="Text 15"/>
          <p:cNvSpPr/>
          <p:nvPr/>
        </p:nvSpPr>
        <p:spPr>
          <a:xfrm>
            <a:off x="539006" y="4765924"/>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4</a:t>
            </a:r>
            <a:endParaRPr lang="en-US" sz="2000" dirty="0">
              <a:latin typeface="+mj-lt"/>
            </a:endParaRPr>
          </a:p>
        </p:txBody>
      </p:sp>
      <p:sp>
        <p:nvSpPr>
          <p:cNvPr id="18" name="Text 16"/>
          <p:cNvSpPr/>
          <p:nvPr/>
        </p:nvSpPr>
        <p:spPr>
          <a:xfrm>
            <a:off x="938907" y="4787603"/>
            <a:ext cx="4261148" cy="217388"/>
          </a:xfrm>
          <a:prstGeom prst="rect">
            <a:avLst/>
          </a:prstGeom>
          <a:noFill/>
          <a:ln/>
        </p:spPr>
        <p:txBody>
          <a:bodyPr wrap="non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Scheduling &amp; Collaboration Limitations</a:t>
            </a:r>
            <a:endParaRPr lang="en-US" sz="2000" dirty="0">
              <a:latin typeface="+mj-lt"/>
            </a:endParaRPr>
          </a:p>
        </p:txBody>
      </p:sp>
      <p:sp>
        <p:nvSpPr>
          <p:cNvPr id="19" name="Text 17"/>
          <p:cNvSpPr/>
          <p:nvPr/>
        </p:nvSpPr>
        <p:spPr>
          <a:xfrm>
            <a:off x="938907" y="5144095"/>
            <a:ext cx="4987429" cy="222548"/>
          </a:xfrm>
          <a:prstGeom prst="rect">
            <a:avLst/>
          </a:prstGeom>
          <a:noFill/>
          <a:ln/>
        </p:spPr>
        <p:txBody>
          <a:bodyPr wrap="none" lIns="0" tIns="0" rIns="0" bIns="0" rtlCol="0" anchor="t"/>
          <a:lstStyle/>
          <a:p>
            <a:pPr>
              <a:lnSpc>
                <a:spcPts val="1750"/>
              </a:lnSpc>
            </a:pPr>
            <a:endParaRPr lang="en-US" sz="2000" dirty="0">
              <a:latin typeface="+mj-lt"/>
            </a:endParaRPr>
          </a:p>
        </p:txBody>
      </p:sp>
      <p:sp>
        <p:nvSpPr>
          <p:cNvPr id="20" name="Shape 18"/>
          <p:cNvSpPr/>
          <p:nvPr/>
        </p:nvSpPr>
        <p:spPr>
          <a:xfrm>
            <a:off x="486867" y="5644853"/>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21" name="Text 19"/>
          <p:cNvSpPr/>
          <p:nvPr/>
        </p:nvSpPr>
        <p:spPr>
          <a:xfrm>
            <a:off x="539006" y="5670898"/>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5</a:t>
            </a:r>
            <a:endParaRPr lang="en-US" sz="2000" dirty="0">
              <a:latin typeface="+mj-lt"/>
            </a:endParaRPr>
          </a:p>
        </p:txBody>
      </p:sp>
      <p:sp>
        <p:nvSpPr>
          <p:cNvPr id="22" name="Text 20"/>
          <p:cNvSpPr/>
          <p:nvPr/>
        </p:nvSpPr>
        <p:spPr>
          <a:xfrm>
            <a:off x="938907" y="5692577"/>
            <a:ext cx="2476599" cy="217388"/>
          </a:xfrm>
          <a:prstGeom prst="rect">
            <a:avLst/>
          </a:prstGeom>
          <a:noFill/>
          <a:ln/>
        </p:spPr>
        <p:txBody>
          <a:bodyPr wrap="non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API Testing Challenges</a:t>
            </a:r>
            <a:endParaRPr lang="en-US" sz="2000" dirty="0">
              <a:latin typeface="+mj-lt"/>
            </a:endParaRPr>
          </a:p>
        </p:txBody>
      </p:sp>
      <p:sp>
        <p:nvSpPr>
          <p:cNvPr id="23" name="Text 21"/>
          <p:cNvSpPr/>
          <p:nvPr/>
        </p:nvSpPr>
        <p:spPr>
          <a:xfrm>
            <a:off x="938907" y="6049069"/>
            <a:ext cx="4987429" cy="222548"/>
          </a:xfrm>
          <a:prstGeom prst="rect">
            <a:avLst/>
          </a:prstGeom>
          <a:noFill/>
          <a:ln/>
        </p:spPr>
        <p:txBody>
          <a:bodyPr wrap="none" lIns="0" tIns="0" rIns="0" bIns="0" rtlCol="0" anchor="t"/>
          <a:lstStyle/>
          <a:p>
            <a:pPr>
              <a:lnSpc>
                <a:spcPts val="1750"/>
              </a:lnSpc>
            </a:pPr>
            <a:endParaRPr lang="en-US" sz="2000" dirty="0">
              <a:latin typeface="+mj-lt"/>
            </a:endParaRPr>
          </a:p>
        </p:txBody>
      </p:sp>
      <p:sp>
        <p:nvSpPr>
          <p:cNvPr id="24" name="Text 22"/>
          <p:cNvSpPr/>
          <p:nvPr/>
        </p:nvSpPr>
        <p:spPr>
          <a:xfrm>
            <a:off x="6272015" y="1172964"/>
            <a:ext cx="2086769" cy="260747"/>
          </a:xfrm>
          <a:prstGeom prst="rect">
            <a:avLst/>
          </a:prstGeom>
          <a:noFill/>
          <a:ln/>
        </p:spPr>
        <p:txBody>
          <a:bodyPr wrap="none" lIns="0" tIns="0" rIns="0" bIns="0" rtlCol="0" anchor="t"/>
          <a:lstStyle/>
          <a:p>
            <a:pPr>
              <a:lnSpc>
                <a:spcPts val="2042"/>
              </a:lnSpc>
            </a:pPr>
            <a:r>
              <a:rPr lang="en-US" sz="2000" b="1" dirty="0">
                <a:solidFill>
                  <a:srgbClr val="FFFFFF"/>
                </a:solidFill>
                <a:latin typeface="+mj-lt"/>
                <a:ea typeface="Unbounded Bold" pitchFamily="34" charset="-122"/>
                <a:cs typeface="Unbounded Bold" pitchFamily="34" charset="-120"/>
              </a:rPr>
              <a:t>Solutions</a:t>
            </a:r>
            <a:endParaRPr lang="en-US" sz="2000" dirty="0">
              <a:latin typeface="+mj-lt"/>
            </a:endParaRPr>
          </a:p>
        </p:txBody>
      </p:sp>
      <p:sp>
        <p:nvSpPr>
          <p:cNvPr id="25" name="Shape 23"/>
          <p:cNvSpPr/>
          <p:nvPr/>
        </p:nvSpPr>
        <p:spPr>
          <a:xfrm>
            <a:off x="6272015" y="1590180"/>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26" name="Text 24"/>
          <p:cNvSpPr/>
          <p:nvPr/>
        </p:nvSpPr>
        <p:spPr>
          <a:xfrm>
            <a:off x="6324153" y="1616225"/>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1</a:t>
            </a:r>
            <a:endParaRPr lang="en-US" sz="2000" dirty="0">
              <a:latin typeface="+mj-lt"/>
            </a:endParaRPr>
          </a:p>
        </p:txBody>
      </p:sp>
      <p:sp>
        <p:nvSpPr>
          <p:cNvPr id="27" name="Text 25"/>
          <p:cNvSpPr/>
          <p:nvPr/>
        </p:nvSpPr>
        <p:spPr>
          <a:xfrm>
            <a:off x="6724056" y="1637903"/>
            <a:ext cx="4987429" cy="652165"/>
          </a:xfrm>
          <a:prstGeom prst="rect">
            <a:avLst/>
          </a:prstGeom>
          <a:noFill/>
          <a:ln/>
        </p:spPr>
        <p:txBody>
          <a:bodyPr wrap="squar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Performed exploratory analysis and created our own internal documentation for unclear flows</a:t>
            </a:r>
            <a:endParaRPr lang="en-US" sz="2000" dirty="0">
              <a:latin typeface="+mj-lt"/>
            </a:endParaRPr>
          </a:p>
        </p:txBody>
      </p:sp>
      <p:sp>
        <p:nvSpPr>
          <p:cNvPr id="28" name="Shape 26"/>
          <p:cNvSpPr/>
          <p:nvPr/>
        </p:nvSpPr>
        <p:spPr>
          <a:xfrm>
            <a:off x="6272015" y="2568278"/>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29" name="Text 27"/>
          <p:cNvSpPr/>
          <p:nvPr/>
        </p:nvSpPr>
        <p:spPr>
          <a:xfrm>
            <a:off x="6324153" y="2594323"/>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2</a:t>
            </a:r>
            <a:endParaRPr lang="en-US" sz="2000" dirty="0">
              <a:latin typeface="+mj-lt"/>
            </a:endParaRPr>
          </a:p>
        </p:txBody>
      </p:sp>
      <p:sp>
        <p:nvSpPr>
          <p:cNvPr id="30" name="Text 28"/>
          <p:cNvSpPr/>
          <p:nvPr/>
        </p:nvSpPr>
        <p:spPr>
          <a:xfrm>
            <a:off x="6724056" y="2616002"/>
            <a:ext cx="4987429" cy="652165"/>
          </a:xfrm>
          <a:prstGeom prst="rect">
            <a:avLst/>
          </a:prstGeom>
          <a:noFill/>
          <a:ln/>
        </p:spPr>
        <p:txBody>
          <a:bodyPr wrap="squar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Used a local OpenCart environment to bypass CAPTCHA and ensure stable automation</a:t>
            </a:r>
            <a:endParaRPr lang="en-US" sz="2000" dirty="0">
              <a:latin typeface="+mj-lt"/>
            </a:endParaRPr>
          </a:p>
        </p:txBody>
      </p:sp>
      <p:sp>
        <p:nvSpPr>
          <p:cNvPr id="31" name="Shape 29"/>
          <p:cNvSpPr/>
          <p:nvPr/>
        </p:nvSpPr>
        <p:spPr>
          <a:xfrm>
            <a:off x="6272015" y="3546376"/>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32" name="Text 30"/>
          <p:cNvSpPr/>
          <p:nvPr/>
        </p:nvSpPr>
        <p:spPr>
          <a:xfrm>
            <a:off x="6324153" y="3572421"/>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3</a:t>
            </a:r>
            <a:endParaRPr lang="en-US" sz="2000" dirty="0">
              <a:latin typeface="+mj-lt"/>
            </a:endParaRPr>
          </a:p>
        </p:txBody>
      </p:sp>
      <p:sp>
        <p:nvSpPr>
          <p:cNvPr id="33" name="Text 31"/>
          <p:cNvSpPr/>
          <p:nvPr/>
        </p:nvSpPr>
        <p:spPr>
          <a:xfrm>
            <a:off x="6724056" y="3594100"/>
            <a:ext cx="4987429" cy="434777"/>
          </a:xfrm>
          <a:prstGeom prst="rect">
            <a:avLst/>
          </a:prstGeom>
          <a:noFill/>
          <a:ln/>
        </p:spPr>
        <p:txBody>
          <a:bodyPr wrap="squar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standardized browser window size across the team</a:t>
            </a:r>
            <a:endParaRPr lang="en-US" sz="2000" dirty="0">
              <a:latin typeface="+mj-lt"/>
            </a:endParaRPr>
          </a:p>
        </p:txBody>
      </p:sp>
      <p:sp>
        <p:nvSpPr>
          <p:cNvPr id="34" name="Shape 32"/>
          <p:cNvSpPr/>
          <p:nvPr/>
        </p:nvSpPr>
        <p:spPr>
          <a:xfrm>
            <a:off x="6272015" y="4307086"/>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35" name="Text 33"/>
          <p:cNvSpPr/>
          <p:nvPr/>
        </p:nvSpPr>
        <p:spPr>
          <a:xfrm>
            <a:off x="6324153" y="4333131"/>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4</a:t>
            </a:r>
            <a:endParaRPr lang="en-US" sz="2000" dirty="0">
              <a:latin typeface="+mj-lt"/>
            </a:endParaRPr>
          </a:p>
        </p:txBody>
      </p:sp>
      <p:sp>
        <p:nvSpPr>
          <p:cNvPr id="36" name="Text 34"/>
          <p:cNvSpPr/>
          <p:nvPr/>
        </p:nvSpPr>
        <p:spPr>
          <a:xfrm>
            <a:off x="6724056" y="4354810"/>
            <a:ext cx="4987429" cy="434777"/>
          </a:xfrm>
          <a:prstGeom prst="rect">
            <a:avLst/>
          </a:prstGeom>
          <a:noFill/>
          <a:ln/>
        </p:spPr>
        <p:txBody>
          <a:bodyPr wrap="squar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Coordinated meeting times through shared availability slots and async communication</a:t>
            </a:r>
            <a:endParaRPr lang="en-US" sz="2000" dirty="0">
              <a:latin typeface="+mj-lt"/>
            </a:endParaRPr>
          </a:p>
        </p:txBody>
      </p:sp>
      <p:sp>
        <p:nvSpPr>
          <p:cNvPr id="37" name="Shape 35"/>
          <p:cNvSpPr/>
          <p:nvPr/>
        </p:nvSpPr>
        <p:spPr>
          <a:xfrm>
            <a:off x="6272015" y="5067796"/>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38" name="Text 36"/>
          <p:cNvSpPr/>
          <p:nvPr/>
        </p:nvSpPr>
        <p:spPr>
          <a:xfrm>
            <a:off x="6324153" y="5093841"/>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5</a:t>
            </a:r>
            <a:endParaRPr lang="en-US" sz="2000" dirty="0">
              <a:latin typeface="+mj-lt"/>
            </a:endParaRPr>
          </a:p>
        </p:txBody>
      </p:sp>
      <p:sp>
        <p:nvSpPr>
          <p:cNvPr id="39" name="Text 37"/>
          <p:cNvSpPr/>
          <p:nvPr/>
        </p:nvSpPr>
        <p:spPr>
          <a:xfrm>
            <a:off x="6724056" y="5115520"/>
            <a:ext cx="4987429" cy="434777"/>
          </a:xfrm>
          <a:prstGeom prst="rect">
            <a:avLst/>
          </a:prstGeom>
          <a:noFill/>
          <a:ln/>
        </p:spPr>
        <p:txBody>
          <a:bodyPr wrap="squar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Added detailed logs, manually checked API responses, and documented all API issues</a:t>
            </a:r>
            <a:endParaRPr lang="en-US" sz="2000" dirty="0">
              <a:latin typeface="+mj-lt"/>
            </a:endParaRPr>
          </a:p>
        </p:txBody>
      </p:sp>
      <p:sp>
        <p:nvSpPr>
          <p:cNvPr id="40" name="Shape 38"/>
          <p:cNvSpPr/>
          <p:nvPr/>
        </p:nvSpPr>
        <p:spPr>
          <a:xfrm>
            <a:off x="6272015" y="5828507"/>
            <a:ext cx="312936" cy="312936"/>
          </a:xfrm>
          <a:prstGeom prst="roundRect">
            <a:avLst>
              <a:gd name="adj" fmla="val 66684"/>
            </a:avLst>
          </a:prstGeom>
          <a:solidFill>
            <a:srgbClr val="212121"/>
          </a:solidFill>
          <a:ln w="22860">
            <a:solidFill>
              <a:srgbClr val="595959"/>
            </a:solidFill>
            <a:prstDash val="solid"/>
          </a:ln>
        </p:spPr>
        <p:txBody>
          <a:bodyPr/>
          <a:lstStyle/>
          <a:p>
            <a:endParaRPr lang="en-US" sz="2000">
              <a:latin typeface="+mj-lt"/>
            </a:endParaRPr>
          </a:p>
        </p:txBody>
      </p:sp>
      <p:sp>
        <p:nvSpPr>
          <p:cNvPr id="41" name="Text 39"/>
          <p:cNvSpPr/>
          <p:nvPr/>
        </p:nvSpPr>
        <p:spPr>
          <a:xfrm>
            <a:off x="6324153" y="5854551"/>
            <a:ext cx="208657" cy="260846"/>
          </a:xfrm>
          <a:prstGeom prst="rect">
            <a:avLst/>
          </a:prstGeom>
          <a:noFill/>
          <a:ln/>
        </p:spPr>
        <p:txBody>
          <a:bodyPr wrap="none" lIns="0" tIns="0" rIns="0" bIns="0" rtlCol="0" anchor="t"/>
          <a:lstStyle/>
          <a:p>
            <a:pPr algn="ctr">
              <a:lnSpc>
                <a:spcPts val="1625"/>
              </a:lnSpc>
            </a:pPr>
            <a:r>
              <a:rPr lang="en-US" sz="2000" b="1" dirty="0">
                <a:solidFill>
                  <a:srgbClr val="E5E0DF"/>
                </a:solidFill>
                <a:latin typeface="+mj-lt"/>
                <a:ea typeface="Unbounded Bold" pitchFamily="34" charset="-122"/>
                <a:cs typeface="Unbounded Bold" pitchFamily="34" charset="-120"/>
              </a:rPr>
              <a:t>6</a:t>
            </a:r>
            <a:endParaRPr lang="en-US" sz="2000" dirty="0">
              <a:latin typeface="+mj-lt"/>
            </a:endParaRPr>
          </a:p>
        </p:txBody>
      </p:sp>
      <p:sp>
        <p:nvSpPr>
          <p:cNvPr id="42" name="Text 40"/>
          <p:cNvSpPr/>
          <p:nvPr/>
        </p:nvSpPr>
        <p:spPr>
          <a:xfrm>
            <a:off x="6724056" y="5876231"/>
            <a:ext cx="4987429" cy="434777"/>
          </a:xfrm>
          <a:prstGeom prst="rect">
            <a:avLst/>
          </a:prstGeom>
          <a:noFill/>
          <a:ln/>
        </p:spPr>
        <p:txBody>
          <a:bodyPr wrap="square" lIns="0" tIns="0" rIns="0" bIns="0" rtlCol="0" anchor="t"/>
          <a:lstStyle/>
          <a:p>
            <a:pPr>
              <a:lnSpc>
                <a:spcPts val="1708"/>
              </a:lnSpc>
            </a:pPr>
            <a:r>
              <a:rPr lang="en-US" sz="2000" b="1" dirty="0">
                <a:solidFill>
                  <a:srgbClr val="E5E0DF"/>
                </a:solidFill>
                <a:latin typeface="+mj-lt"/>
                <a:ea typeface="Unbounded Bold" pitchFamily="34" charset="-122"/>
                <a:cs typeface="Unbounded Bold" pitchFamily="34" charset="-120"/>
              </a:rPr>
              <a:t>Created our own API documentation to clarify missing or unclear endpoints</a:t>
            </a:r>
            <a:endParaRPr lang="en-US" sz="2000" dirty="0">
              <a:latin typeface="+mj-lt"/>
            </a:endParaRPr>
          </a:p>
        </p:txBody>
      </p:sp>
      <p:pic>
        <p:nvPicPr>
          <p:cNvPr id="43" name="Picture 42">
            <a:extLst>
              <a:ext uri="{FF2B5EF4-FFF2-40B4-BE49-F238E27FC236}">
                <a16:creationId xmlns:a16="http://schemas.microsoft.com/office/drawing/2014/main" id="{0588076B-2D5B-7339-A271-7C09A59438CF}"/>
              </a:ext>
            </a:extLst>
          </p:cNvPr>
          <p:cNvPicPr>
            <a:picLocks noChangeAspect="1"/>
          </p:cNvPicPr>
          <p:nvPr/>
        </p:nvPicPr>
        <p:blipFill>
          <a:blip r:embed="rId3"/>
          <a:stretch>
            <a:fillRect/>
          </a:stretch>
        </p:blipFill>
        <p:spPr>
          <a:xfrm>
            <a:off x="10686143" y="6422572"/>
            <a:ext cx="1505858" cy="346342"/>
          </a:xfrm>
          <a:prstGeom prst="rect">
            <a:avLst/>
          </a:prstGeom>
        </p:spPr>
      </p:pic>
      <p:pic>
        <p:nvPicPr>
          <p:cNvPr id="44" name="Picture 43" descr="A logo of a globe with a graduation cap&#10;&#10;AI-generated content may be incorrect.">
            <a:extLst>
              <a:ext uri="{FF2B5EF4-FFF2-40B4-BE49-F238E27FC236}">
                <a16:creationId xmlns:a16="http://schemas.microsoft.com/office/drawing/2014/main" id="{75A63156-71BB-C3CC-47D6-790C4D9ED4D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CCDD5B-0473-B693-2659-A2D70A1F9EDC}"/>
              </a:ext>
            </a:extLst>
          </p:cNvPr>
          <p:cNvSpPr txBox="1"/>
          <p:nvPr/>
        </p:nvSpPr>
        <p:spPr>
          <a:xfrm>
            <a:off x="2780609" y="305784"/>
            <a:ext cx="7028410" cy="707886"/>
          </a:xfrm>
          <a:prstGeom prst="rect">
            <a:avLst/>
          </a:prstGeom>
          <a:noFill/>
        </p:spPr>
        <p:txBody>
          <a:bodyPr wrap="square">
            <a:spAutoFit/>
          </a:bodyPr>
          <a:lstStyle/>
          <a:p>
            <a:r>
              <a:rPr lang="en-US" sz="4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Documentation For Project </a:t>
            </a:r>
          </a:p>
        </p:txBody>
      </p:sp>
      <p:sp>
        <p:nvSpPr>
          <p:cNvPr id="11" name="TextBox 10">
            <a:extLst>
              <a:ext uri="{FF2B5EF4-FFF2-40B4-BE49-F238E27FC236}">
                <a16:creationId xmlns:a16="http://schemas.microsoft.com/office/drawing/2014/main" id="{2B2B73EE-D114-76B6-6A95-6DE2D3772AAC}"/>
              </a:ext>
            </a:extLst>
          </p:cNvPr>
          <p:cNvSpPr txBox="1"/>
          <p:nvPr/>
        </p:nvSpPr>
        <p:spPr>
          <a:xfrm>
            <a:off x="418407" y="1538136"/>
            <a:ext cx="11355186" cy="4832092"/>
          </a:xfrm>
          <a:prstGeom prst="rect">
            <a:avLst/>
          </a:prstGeom>
          <a:noFill/>
        </p:spPr>
        <p:txBody>
          <a:bodyPr wrap="square">
            <a:spAutoFit/>
          </a:bodyPr>
          <a:lstStyle/>
          <a:p>
            <a:r>
              <a:rPr lang="en-US" sz="2800" dirty="0">
                <a:solidFill>
                  <a:schemeClr val="bg1"/>
                </a:solidFill>
              </a:rPr>
              <a:t>URL web site </a:t>
            </a:r>
          </a:p>
          <a:p>
            <a:r>
              <a:rPr lang="en-US" sz="2800" dirty="0">
                <a:solidFill>
                  <a:schemeClr val="bg1"/>
                </a:solidFill>
                <a:hlinkClick r:id="rId3"/>
              </a:rPr>
              <a:t>https://www.opencart.com/index.php?route=cms/demo</a:t>
            </a:r>
            <a:endParaRPr lang="en-US" sz="2800" dirty="0">
              <a:solidFill>
                <a:schemeClr val="bg1"/>
              </a:solidFill>
            </a:endParaRPr>
          </a:p>
          <a:p>
            <a:r>
              <a:rPr lang="en-US" sz="2800" dirty="0">
                <a:solidFill>
                  <a:schemeClr val="bg1"/>
                </a:solidFill>
              </a:rPr>
              <a:t>URL test API postman</a:t>
            </a:r>
          </a:p>
          <a:p>
            <a:r>
              <a:rPr lang="en-US" sz="2800" dirty="0">
                <a:solidFill>
                  <a:schemeClr val="bg1"/>
                </a:solidFill>
                <a:hlinkClick r:id="rId4"/>
              </a:rPr>
              <a:t>https://app.getpostman.com/join-team?invite_code=89e4f3c752dd7b11a0817c3d275a9c529294b8722f8a7bbb3d7a70af5b0450a7&amp;target_code=15721fbafa50c5e2b6b620d43a5a83e4</a:t>
            </a:r>
            <a:endParaRPr lang="en-US" sz="2800" dirty="0">
              <a:solidFill>
                <a:schemeClr val="bg1"/>
              </a:solidFill>
            </a:endParaRPr>
          </a:p>
          <a:p>
            <a:r>
              <a:rPr lang="en-US" sz="2800" dirty="0">
                <a:solidFill>
                  <a:schemeClr val="bg1"/>
                </a:solidFill>
              </a:rPr>
              <a:t>URL Jira project </a:t>
            </a:r>
          </a:p>
          <a:p>
            <a:r>
              <a:rPr lang="en-US" sz="2800" dirty="0">
                <a:hlinkClick r:id="rId5"/>
              </a:rPr>
              <a:t>Summary - </a:t>
            </a:r>
            <a:r>
              <a:rPr lang="en-US" sz="2800" dirty="0" err="1">
                <a:hlinkClick r:id="rId5"/>
              </a:rPr>
              <a:t>Opencart</a:t>
            </a:r>
            <a:r>
              <a:rPr lang="en-US" sz="2800" dirty="0">
                <a:hlinkClick r:id="rId5"/>
              </a:rPr>
              <a:t> - Jira</a:t>
            </a:r>
            <a:endParaRPr lang="en-US" sz="2800" dirty="0">
              <a:solidFill>
                <a:schemeClr val="bg1"/>
              </a:solidFill>
            </a:endParaRPr>
          </a:p>
          <a:p>
            <a:r>
              <a:rPr lang="en-US" sz="2800" dirty="0">
                <a:solidFill>
                  <a:schemeClr val="bg1"/>
                </a:solidFill>
              </a:rPr>
              <a:t>URL Repo for GitHub Project </a:t>
            </a:r>
          </a:p>
          <a:p>
            <a:r>
              <a:rPr lang="en-US" sz="2800" dirty="0" err="1">
                <a:hlinkClick r:id="rId6"/>
              </a:rPr>
              <a:t>RewanAbdulkariem</a:t>
            </a:r>
            <a:r>
              <a:rPr lang="en-US" sz="2800" dirty="0">
                <a:hlinkClick r:id="rId6"/>
              </a:rPr>
              <a:t>/DEPI-Final-Project</a:t>
            </a:r>
            <a:endParaRPr lang="en-US" sz="2800" dirty="0">
              <a:solidFill>
                <a:schemeClr val="bg1"/>
              </a:solidFill>
            </a:endParaRPr>
          </a:p>
        </p:txBody>
      </p:sp>
      <p:pic>
        <p:nvPicPr>
          <p:cNvPr id="3" name="Picture 2">
            <a:extLst>
              <a:ext uri="{FF2B5EF4-FFF2-40B4-BE49-F238E27FC236}">
                <a16:creationId xmlns:a16="http://schemas.microsoft.com/office/drawing/2014/main" id="{81817A6C-DEC7-3D1D-56B4-88351FF067F4}"/>
              </a:ext>
            </a:extLst>
          </p:cNvPr>
          <p:cNvPicPr>
            <a:picLocks noChangeAspect="1"/>
          </p:cNvPicPr>
          <p:nvPr/>
        </p:nvPicPr>
        <p:blipFill>
          <a:blip r:embed="rId7"/>
          <a:stretch>
            <a:fillRect/>
          </a:stretch>
        </p:blipFill>
        <p:spPr>
          <a:xfrm>
            <a:off x="9057838" y="5810374"/>
            <a:ext cx="3134162" cy="943107"/>
          </a:xfrm>
          <a:prstGeom prst="rect">
            <a:avLst/>
          </a:prstGeom>
        </p:spPr>
      </p:pic>
    </p:spTree>
    <p:extLst>
      <p:ext uri="{BB962C8B-B14F-4D97-AF65-F5344CB8AC3E}">
        <p14:creationId xmlns:p14="http://schemas.microsoft.com/office/powerpoint/2010/main" val="728669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6F7B53-6E05-6DF4-7E94-E580E0D17158}"/>
              </a:ext>
            </a:extLst>
          </p:cNvPr>
          <p:cNvPicPr>
            <a:picLocks noChangeAspect="1"/>
          </p:cNvPicPr>
          <p:nvPr/>
        </p:nvPicPr>
        <p:blipFill>
          <a:blip r:embed="rId3"/>
          <a:stretch>
            <a:fillRect/>
          </a:stretch>
        </p:blipFill>
        <p:spPr>
          <a:xfrm>
            <a:off x="10686143" y="6422572"/>
            <a:ext cx="1505858" cy="346342"/>
          </a:xfrm>
          <a:prstGeom prst="rect">
            <a:avLst/>
          </a:prstGeom>
        </p:spPr>
      </p:pic>
      <p:pic>
        <p:nvPicPr>
          <p:cNvPr id="12" name="Picture 11" descr="A logo of a globe with a graduation cap&#10;&#10;AI-generated content may be incorrect.">
            <a:extLst>
              <a:ext uri="{FF2B5EF4-FFF2-40B4-BE49-F238E27FC236}">
                <a16:creationId xmlns:a16="http://schemas.microsoft.com/office/drawing/2014/main" id="{75399B7C-A61D-E8E1-D8C3-0904CCC589D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
        <p:nvSpPr>
          <p:cNvPr id="14" name="TextBox 13">
            <a:extLst>
              <a:ext uri="{FF2B5EF4-FFF2-40B4-BE49-F238E27FC236}">
                <a16:creationId xmlns:a16="http://schemas.microsoft.com/office/drawing/2014/main" id="{88060CC6-B32F-88EF-4AEC-EF6BCE28FE2C}"/>
              </a:ext>
            </a:extLst>
          </p:cNvPr>
          <p:cNvSpPr txBox="1"/>
          <p:nvPr/>
        </p:nvSpPr>
        <p:spPr>
          <a:xfrm>
            <a:off x="2636846" y="2364621"/>
            <a:ext cx="6093228" cy="1323439"/>
          </a:xfrm>
          <a:prstGeom prst="rect">
            <a:avLst/>
          </a:prstGeom>
          <a:noFill/>
        </p:spPr>
        <p:txBody>
          <a:bodyPr wrap="square">
            <a:spAutoFit/>
          </a:bodyPr>
          <a:lstStyle/>
          <a:p>
            <a:pPr algn="ctr"/>
            <a:r>
              <a:rPr lang="en-US" sz="8000" dirty="0">
                <a:solidFill>
                  <a:schemeClr val="bg1"/>
                </a:solidFill>
              </a:rPr>
              <a:t>THANKS! </a:t>
            </a:r>
          </a:p>
        </p:txBody>
      </p:sp>
      <p:sp>
        <p:nvSpPr>
          <p:cNvPr id="17" name="TextBox 16">
            <a:extLst>
              <a:ext uri="{FF2B5EF4-FFF2-40B4-BE49-F238E27FC236}">
                <a16:creationId xmlns:a16="http://schemas.microsoft.com/office/drawing/2014/main" id="{A0B2F417-D9E3-0523-3F29-A209091BF9FB}"/>
              </a:ext>
            </a:extLst>
          </p:cNvPr>
          <p:cNvSpPr txBox="1"/>
          <p:nvPr/>
        </p:nvSpPr>
        <p:spPr>
          <a:xfrm>
            <a:off x="3428765" y="3822650"/>
            <a:ext cx="6093228" cy="523220"/>
          </a:xfrm>
          <a:prstGeom prst="rect">
            <a:avLst/>
          </a:prstGeom>
          <a:noFill/>
        </p:spPr>
        <p:txBody>
          <a:bodyPr wrap="square">
            <a:spAutoFit/>
          </a:bodyPr>
          <a:lstStyle/>
          <a:p>
            <a:r>
              <a:rPr lang="en-US" sz="2800" dirty="0">
                <a:solidFill>
                  <a:schemeClr val="bg1"/>
                </a:solidFill>
              </a:rPr>
              <a:t>Do you have any questions?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5642" y="1591470"/>
            <a:ext cx="5143500" cy="642938"/>
          </a:xfrm>
          <a:prstGeom prst="rect">
            <a:avLst/>
          </a:prstGeom>
          <a:noFill/>
          <a:ln/>
        </p:spPr>
        <p:txBody>
          <a:bodyPr wrap="none" lIns="0" tIns="0" rIns="0" bIns="0" rtlCol="0" anchor="t"/>
          <a:lstStyle/>
          <a:p>
            <a:pPr>
              <a:lnSpc>
                <a:spcPts val="5041"/>
              </a:lnSpc>
            </a:pPr>
            <a:r>
              <a:rPr lang="en-US" sz="4042" b="1" dirty="0">
                <a:solidFill>
                  <a:srgbClr val="FFFFFF"/>
                </a:solidFill>
                <a:latin typeface="Unbounded Bold" pitchFamily="34" charset="0"/>
                <a:ea typeface="Unbounded Bold" pitchFamily="34" charset="-122"/>
                <a:cs typeface="Unbounded Bold" pitchFamily="34" charset="-120"/>
              </a:rPr>
              <a:t>Agile Approach</a:t>
            </a:r>
            <a:endParaRPr lang="en-US" sz="4042" dirty="0"/>
          </a:p>
        </p:txBody>
      </p:sp>
      <p:sp>
        <p:nvSpPr>
          <p:cNvPr id="3" name="Shape 1"/>
          <p:cNvSpPr/>
          <p:nvPr/>
        </p:nvSpPr>
        <p:spPr>
          <a:xfrm>
            <a:off x="720031" y="3956149"/>
            <a:ext cx="10751939" cy="50800"/>
          </a:xfrm>
          <a:prstGeom prst="roundRect">
            <a:avLst>
              <a:gd name="adj" fmla="val 607500"/>
            </a:avLst>
          </a:prstGeom>
          <a:solidFill>
            <a:srgbClr val="595959"/>
          </a:solidFill>
          <a:ln/>
        </p:spPr>
        <p:txBody>
          <a:bodyPr/>
          <a:lstStyle/>
          <a:p>
            <a:endParaRPr lang="en-US"/>
          </a:p>
        </p:txBody>
      </p:sp>
      <p:sp>
        <p:nvSpPr>
          <p:cNvPr id="4" name="Shape 2"/>
          <p:cNvSpPr/>
          <p:nvPr/>
        </p:nvSpPr>
        <p:spPr>
          <a:xfrm>
            <a:off x="2767707" y="3339059"/>
            <a:ext cx="50800" cy="617141"/>
          </a:xfrm>
          <a:prstGeom prst="roundRect">
            <a:avLst>
              <a:gd name="adj" fmla="val 607500"/>
            </a:avLst>
          </a:prstGeom>
          <a:solidFill>
            <a:srgbClr val="595959"/>
          </a:solidFill>
          <a:ln/>
        </p:spPr>
        <p:txBody>
          <a:bodyPr/>
          <a:lstStyle/>
          <a:p>
            <a:endParaRPr lang="en-US"/>
          </a:p>
        </p:txBody>
      </p:sp>
      <p:sp>
        <p:nvSpPr>
          <p:cNvPr id="5" name="Shape 3"/>
          <p:cNvSpPr/>
          <p:nvPr/>
        </p:nvSpPr>
        <p:spPr>
          <a:xfrm>
            <a:off x="2561730" y="3724722"/>
            <a:ext cx="462856" cy="462856"/>
          </a:xfrm>
          <a:prstGeom prst="roundRect">
            <a:avLst>
              <a:gd name="adj" fmla="val 66675"/>
            </a:avLst>
          </a:prstGeom>
          <a:solidFill>
            <a:srgbClr val="212121"/>
          </a:solidFill>
          <a:ln w="38100">
            <a:solidFill>
              <a:srgbClr val="595959"/>
            </a:solidFill>
            <a:prstDash val="solid"/>
          </a:ln>
        </p:spPr>
        <p:txBody>
          <a:bodyPr/>
          <a:lstStyle/>
          <a:p>
            <a:endParaRPr lang="en-US"/>
          </a:p>
        </p:txBody>
      </p:sp>
      <p:sp>
        <p:nvSpPr>
          <p:cNvPr id="6" name="Text 4"/>
          <p:cNvSpPr/>
          <p:nvPr/>
        </p:nvSpPr>
        <p:spPr>
          <a:xfrm>
            <a:off x="2638822" y="3763219"/>
            <a:ext cx="308570" cy="385763"/>
          </a:xfrm>
          <a:prstGeom prst="rect">
            <a:avLst/>
          </a:prstGeom>
          <a:noFill/>
          <a:ln/>
        </p:spPr>
        <p:txBody>
          <a:bodyPr wrap="none" lIns="0" tIns="0" rIns="0" bIns="0" rtlCol="0" anchor="t"/>
          <a:lstStyle/>
          <a:p>
            <a:pPr algn="ctr">
              <a:lnSpc>
                <a:spcPts val="2417"/>
              </a:lnSpc>
            </a:pPr>
            <a:r>
              <a:rPr lang="en-US" sz="2417" b="1" dirty="0">
                <a:solidFill>
                  <a:srgbClr val="E5E0DF"/>
                </a:solidFill>
                <a:latin typeface="Unbounded Bold" pitchFamily="34" charset="0"/>
                <a:ea typeface="Unbounded Bold" pitchFamily="34" charset="-122"/>
                <a:cs typeface="Unbounded Bold" pitchFamily="34" charset="-120"/>
              </a:rPr>
              <a:t>1</a:t>
            </a:r>
            <a:endParaRPr lang="en-US" sz="2417" dirty="0"/>
          </a:p>
        </p:txBody>
      </p:sp>
      <p:sp>
        <p:nvSpPr>
          <p:cNvPr id="7" name="Text 5"/>
          <p:cNvSpPr/>
          <p:nvPr/>
        </p:nvSpPr>
        <p:spPr>
          <a:xfrm>
            <a:off x="1507332" y="2811761"/>
            <a:ext cx="2571750" cy="321469"/>
          </a:xfrm>
          <a:prstGeom prst="rect">
            <a:avLst/>
          </a:prstGeom>
          <a:noFill/>
          <a:ln/>
        </p:spPr>
        <p:txBody>
          <a:bodyPr wrap="none" lIns="0" tIns="0" rIns="0" bIns="0" rtlCol="0" anchor="t"/>
          <a:lstStyle/>
          <a:p>
            <a:pPr algn="ctr">
              <a:lnSpc>
                <a:spcPts val="2500"/>
              </a:lnSpc>
            </a:pPr>
            <a:r>
              <a:rPr lang="en-US" sz="2000" b="1" dirty="0">
                <a:solidFill>
                  <a:srgbClr val="E5E0DF"/>
                </a:solidFill>
                <a:latin typeface="Unbounded Bold" pitchFamily="34" charset="0"/>
                <a:ea typeface="Unbounded Bold" pitchFamily="34" charset="-122"/>
                <a:cs typeface="Unbounded Bold" pitchFamily="34" charset="-120"/>
              </a:rPr>
              <a:t>Requirement Analysis</a:t>
            </a:r>
            <a:endParaRPr lang="en-US" sz="2000" dirty="0"/>
          </a:p>
        </p:txBody>
      </p:sp>
      <p:sp>
        <p:nvSpPr>
          <p:cNvPr id="8" name="Shape 6"/>
          <p:cNvSpPr/>
          <p:nvPr/>
        </p:nvSpPr>
        <p:spPr>
          <a:xfrm>
            <a:off x="4969470" y="3956100"/>
            <a:ext cx="50800" cy="617141"/>
          </a:xfrm>
          <a:prstGeom prst="roundRect">
            <a:avLst>
              <a:gd name="adj" fmla="val 607500"/>
            </a:avLst>
          </a:prstGeom>
          <a:solidFill>
            <a:srgbClr val="595959"/>
          </a:solidFill>
          <a:ln/>
        </p:spPr>
        <p:txBody>
          <a:bodyPr/>
          <a:lstStyle/>
          <a:p>
            <a:endParaRPr lang="en-US"/>
          </a:p>
        </p:txBody>
      </p:sp>
      <p:sp>
        <p:nvSpPr>
          <p:cNvPr id="9" name="Shape 7"/>
          <p:cNvSpPr/>
          <p:nvPr/>
        </p:nvSpPr>
        <p:spPr>
          <a:xfrm>
            <a:off x="4763493" y="3724722"/>
            <a:ext cx="462856" cy="462856"/>
          </a:xfrm>
          <a:prstGeom prst="roundRect">
            <a:avLst>
              <a:gd name="adj" fmla="val 66675"/>
            </a:avLst>
          </a:prstGeom>
          <a:solidFill>
            <a:srgbClr val="212121"/>
          </a:solidFill>
          <a:ln w="38100">
            <a:solidFill>
              <a:srgbClr val="595959"/>
            </a:solidFill>
            <a:prstDash val="solid"/>
          </a:ln>
        </p:spPr>
        <p:txBody>
          <a:bodyPr/>
          <a:lstStyle/>
          <a:p>
            <a:endParaRPr lang="en-US"/>
          </a:p>
        </p:txBody>
      </p:sp>
      <p:sp>
        <p:nvSpPr>
          <p:cNvPr id="10" name="Text 8"/>
          <p:cNvSpPr/>
          <p:nvPr/>
        </p:nvSpPr>
        <p:spPr>
          <a:xfrm>
            <a:off x="4840585" y="3763219"/>
            <a:ext cx="308570" cy="385763"/>
          </a:xfrm>
          <a:prstGeom prst="rect">
            <a:avLst/>
          </a:prstGeom>
          <a:noFill/>
          <a:ln/>
        </p:spPr>
        <p:txBody>
          <a:bodyPr wrap="none" lIns="0" tIns="0" rIns="0" bIns="0" rtlCol="0" anchor="t"/>
          <a:lstStyle/>
          <a:p>
            <a:pPr algn="ctr">
              <a:lnSpc>
                <a:spcPts val="2417"/>
              </a:lnSpc>
            </a:pPr>
            <a:r>
              <a:rPr lang="en-US" sz="2417" b="1" dirty="0">
                <a:solidFill>
                  <a:srgbClr val="E5E0DF"/>
                </a:solidFill>
                <a:latin typeface="Unbounded Bold" pitchFamily="34" charset="0"/>
                <a:ea typeface="Unbounded Bold" pitchFamily="34" charset="-122"/>
                <a:cs typeface="Unbounded Bold" pitchFamily="34" charset="-120"/>
              </a:rPr>
              <a:t>2</a:t>
            </a:r>
            <a:endParaRPr lang="en-US" sz="2417" dirty="0"/>
          </a:p>
        </p:txBody>
      </p:sp>
      <p:sp>
        <p:nvSpPr>
          <p:cNvPr id="11" name="Text 9"/>
          <p:cNvSpPr/>
          <p:nvPr/>
        </p:nvSpPr>
        <p:spPr>
          <a:xfrm>
            <a:off x="3604121" y="4779070"/>
            <a:ext cx="2781697" cy="321469"/>
          </a:xfrm>
          <a:prstGeom prst="rect">
            <a:avLst/>
          </a:prstGeom>
          <a:noFill/>
          <a:ln/>
        </p:spPr>
        <p:txBody>
          <a:bodyPr wrap="none" lIns="0" tIns="0" rIns="0" bIns="0" rtlCol="0" anchor="t"/>
          <a:lstStyle/>
          <a:p>
            <a:pPr algn="ctr">
              <a:lnSpc>
                <a:spcPts val="2500"/>
              </a:lnSpc>
            </a:pPr>
            <a:r>
              <a:rPr lang="en-US" sz="2000" b="1" dirty="0">
                <a:solidFill>
                  <a:srgbClr val="E5E0DF"/>
                </a:solidFill>
                <a:latin typeface="Unbounded Bold" pitchFamily="34" charset="0"/>
                <a:ea typeface="Unbounded Bold" pitchFamily="34" charset="-122"/>
                <a:cs typeface="Unbounded Bold" pitchFamily="34" charset="-120"/>
              </a:rPr>
              <a:t>Test Case Design</a:t>
            </a:r>
            <a:endParaRPr lang="en-US" sz="2000" dirty="0"/>
          </a:p>
        </p:txBody>
      </p:sp>
      <p:sp>
        <p:nvSpPr>
          <p:cNvPr id="12" name="Shape 10"/>
          <p:cNvSpPr/>
          <p:nvPr/>
        </p:nvSpPr>
        <p:spPr>
          <a:xfrm>
            <a:off x="7171333" y="3339059"/>
            <a:ext cx="50800" cy="617141"/>
          </a:xfrm>
          <a:prstGeom prst="roundRect">
            <a:avLst>
              <a:gd name="adj" fmla="val 607500"/>
            </a:avLst>
          </a:prstGeom>
          <a:solidFill>
            <a:srgbClr val="595959"/>
          </a:solidFill>
          <a:ln/>
        </p:spPr>
        <p:txBody>
          <a:bodyPr/>
          <a:lstStyle/>
          <a:p>
            <a:endParaRPr lang="en-US"/>
          </a:p>
        </p:txBody>
      </p:sp>
      <p:sp>
        <p:nvSpPr>
          <p:cNvPr id="13" name="Shape 11"/>
          <p:cNvSpPr/>
          <p:nvPr/>
        </p:nvSpPr>
        <p:spPr>
          <a:xfrm>
            <a:off x="6965355" y="3724722"/>
            <a:ext cx="462856" cy="462856"/>
          </a:xfrm>
          <a:prstGeom prst="roundRect">
            <a:avLst>
              <a:gd name="adj" fmla="val 66675"/>
            </a:avLst>
          </a:prstGeom>
          <a:solidFill>
            <a:srgbClr val="212121"/>
          </a:solidFill>
          <a:ln w="38100">
            <a:solidFill>
              <a:srgbClr val="595959"/>
            </a:solidFill>
            <a:prstDash val="solid"/>
          </a:ln>
        </p:spPr>
        <p:txBody>
          <a:bodyPr/>
          <a:lstStyle/>
          <a:p>
            <a:endParaRPr lang="en-US"/>
          </a:p>
        </p:txBody>
      </p:sp>
      <p:sp>
        <p:nvSpPr>
          <p:cNvPr id="14" name="Text 12"/>
          <p:cNvSpPr/>
          <p:nvPr/>
        </p:nvSpPr>
        <p:spPr>
          <a:xfrm>
            <a:off x="7042448" y="3763219"/>
            <a:ext cx="308570" cy="385763"/>
          </a:xfrm>
          <a:prstGeom prst="rect">
            <a:avLst/>
          </a:prstGeom>
          <a:noFill/>
          <a:ln/>
        </p:spPr>
        <p:txBody>
          <a:bodyPr wrap="none" lIns="0" tIns="0" rIns="0" bIns="0" rtlCol="0" anchor="t"/>
          <a:lstStyle/>
          <a:p>
            <a:pPr algn="ctr">
              <a:lnSpc>
                <a:spcPts val="2417"/>
              </a:lnSpc>
            </a:pPr>
            <a:r>
              <a:rPr lang="en-US" sz="2417" b="1" dirty="0">
                <a:solidFill>
                  <a:srgbClr val="E5E0DF"/>
                </a:solidFill>
                <a:latin typeface="Unbounded Bold" pitchFamily="34" charset="0"/>
                <a:ea typeface="Unbounded Bold" pitchFamily="34" charset="-122"/>
                <a:cs typeface="Unbounded Bold" pitchFamily="34" charset="-120"/>
              </a:rPr>
              <a:t>3</a:t>
            </a:r>
            <a:endParaRPr lang="en-US" sz="2417" dirty="0"/>
          </a:p>
        </p:txBody>
      </p:sp>
      <p:sp>
        <p:nvSpPr>
          <p:cNvPr id="15" name="Text 13"/>
          <p:cNvSpPr/>
          <p:nvPr/>
        </p:nvSpPr>
        <p:spPr>
          <a:xfrm>
            <a:off x="5910957" y="2811761"/>
            <a:ext cx="2571750" cy="321469"/>
          </a:xfrm>
          <a:prstGeom prst="rect">
            <a:avLst/>
          </a:prstGeom>
          <a:noFill/>
          <a:ln/>
        </p:spPr>
        <p:txBody>
          <a:bodyPr wrap="none" lIns="0" tIns="0" rIns="0" bIns="0" rtlCol="0" anchor="t"/>
          <a:lstStyle/>
          <a:p>
            <a:pPr algn="ctr">
              <a:lnSpc>
                <a:spcPts val="2500"/>
              </a:lnSpc>
            </a:pPr>
            <a:r>
              <a:rPr lang="en-US" sz="2000" b="1" dirty="0">
                <a:solidFill>
                  <a:srgbClr val="E5E0DF"/>
                </a:solidFill>
                <a:latin typeface="Unbounded Bold" pitchFamily="34" charset="0"/>
                <a:ea typeface="Unbounded Bold" pitchFamily="34" charset="-122"/>
                <a:cs typeface="Unbounded Bold" pitchFamily="34" charset="-120"/>
              </a:rPr>
              <a:t>Test Execution</a:t>
            </a:r>
            <a:endParaRPr lang="en-US" sz="2000" dirty="0"/>
          </a:p>
        </p:txBody>
      </p:sp>
      <p:sp>
        <p:nvSpPr>
          <p:cNvPr id="16" name="Shape 14"/>
          <p:cNvSpPr/>
          <p:nvPr/>
        </p:nvSpPr>
        <p:spPr>
          <a:xfrm>
            <a:off x="9373096" y="3956100"/>
            <a:ext cx="50800" cy="617141"/>
          </a:xfrm>
          <a:prstGeom prst="roundRect">
            <a:avLst>
              <a:gd name="adj" fmla="val 607500"/>
            </a:avLst>
          </a:prstGeom>
          <a:solidFill>
            <a:srgbClr val="595959"/>
          </a:solidFill>
          <a:ln/>
        </p:spPr>
        <p:txBody>
          <a:bodyPr/>
          <a:lstStyle/>
          <a:p>
            <a:endParaRPr lang="en-US"/>
          </a:p>
        </p:txBody>
      </p:sp>
      <p:sp>
        <p:nvSpPr>
          <p:cNvPr id="17" name="Shape 15"/>
          <p:cNvSpPr/>
          <p:nvPr/>
        </p:nvSpPr>
        <p:spPr>
          <a:xfrm>
            <a:off x="9167119" y="3724722"/>
            <a:ext cx="462856" cy="462856"/>
          </a:xfrm>
          <a:prstGeom prst="roundRect">
            <a:avLst>
              <a:gd name="adj" fmla="val 66675"/>
            </a:avLst>
          </a:prstGeom>
          <a:solidFill>
            <a:srgbClr val="212121"/>
          </a:solidFill>
          <a:ln w="38100">
            <a:solidFill>
              <a:srgbClr val="595959"/>
            </a:solidFill>
            <a:prstDash val="solid"/>
          </a:ln>
        </p:spPr>
        <p:txBody>
          <a:bodyPr/>
          <a:lstStyle/>
          <a:p>
            <a:endParaRPr lang="en-US"/>
          </a:p>
        </p:txBody>
      </p:sp>
      <p:sp>
        <p:nvSpPr>
          <p:cNvPr id="18" name="Text 16"/>
          <p:cNvSpPr/>
          <p:nvPr/>
        </p:nvSpPr>
        <p:spPr>
          <a:xfrm>
            <a:off x="9244211" y="3763219"/>
            <a:ext cx="308570" cy="385763"/>
          </a:xfrm>
          <a:prstGeom prst="rect">
            <a:avLst/>
          </a:prstGeom>
          <a:noFill/>
          <a:ln/>
        </p:spPr>
        <p:txBody>
          <a:bodyPr wrap="none" lIns="0" tIns="0" rIns="0" bIns="0" rtlCol="0" anchor="t"/>
          <a:lstStyle/>
          <a:p>
            <a:pPr algn="ctr">
              <a:lnSpc>
                <a:spcPts val="2417"/>
              </a:lnSpc>
            </a:pPr>
            <a:r>
              <a:rPr lang="en-US" sz="2417" b="1" dirty="0">
                <a:solidFill>
                  <a:srgbClr val="E5E0DF"/>
                </a:solidFill>
                <a:latin typeface="Unbounded Bold" pitchFamily="34" charset="0"/>
                <a:ea typeface="Unbounded Bold" pitchFamily="34" charset="-122"/>
                <a:cs typeface="Unbounded Bold" pitchFamily="34" charset="-120"/>
              </a:rPr>
              <a:t>4</a:t>
            </a:r>
            <a:endParaRPr lang="en-US" sz="2417" dirty="0"/>
          </a:p>
        </p:txBody>
      </p:sp>
      <p:sp>
        <p:nvSpPr>
          <p:cNvPr id="19" name="Text 17"/>
          <p:cNvSpPr/>
          <p:nvPr/>
        </p:nvSpPr>
        <p:spPr>
          <a:xfrm>
            <a:off x="8112720" y="4779070"/>
            <a:ext cx="2571750" cy="321469"/>
          </a:xfrm>
          <a:prstGeom prst="rect">
            <a:avLst/>
          </a:prstGeom>
          <a:noFill/>
          <a:ln/>
        </p:spPr>
        <p:txBody>
          <a:bodyPr wrap="none" lIns="0" tIns="0" rIns="0" bIns="0" rtlCol="0" anchor="t"/>
          <a:lstStyle/>
          <a:p>
            <a:pPr algn="ctr">
              <a:lnSpc>
                <a:spcPts val="2500"/>
              </a:lnSpc>
            </a:pPr>
            <a:r>
              <a:rPr lang="en-US" sz="2000" b="1" dirty="0">
                <a:solidFill>
                  <a:srgbClr val="E5E0DF"/>
                </a:solidFill>
                <a:latin typeface="Unbounded Bold" pitchFamily="34" charset="0"/>
                <a:ea typeface="Unbounded Bold" pitchFamily="34" charset="-122"/>
                <a:cs typeface="Unbounded Bold" pitchFamily="34" charset="-120"/>
              </a:rPr>
              <a:t>Reporting</a:t>
            </a:r>
            <a:endParaRPr lang="en-US" sz="2000" dirty="0"/>
          </a:p>
        </p:txBody>
      </p:sp>
      <p:pic>
        <p:nvPicPr>
          <p:cNvPr id="20" name="Picture 19">
            <a:extLst>
              <a:ext uri="{FF2B5EF4-FFF2-40B4-BE49-F238E27FC236}">
                <a16:creationId xmlns:a16="http://schemas.microsoft.com/office/drawing/2014/main" id="{5104BF27-BFF8-5A09-0411-92112AD210A2}"/>
              </a:ext>
            </a:extLst>
          </p:cNvPr>
          <p:cNvPicPr>
            <a:picLocks noChangeAspect="1"/>
          </p:cNvPicPr>
          <p:nvPr/>
        </p:nvPicPr>
        <p:blipFill>
          <a:blip r:embed="rId3"/>
          <a:stretch>
            <a:fillRect/>
          </a:stretch>
        </p:blipFill>
        <p:spPr>
          <a:xfrm>
            <a:off x="10604500" y="6223000"/>
            <a:ext cx="1587500" cy="545914"/>
          </a:xfrm>
          <a:prstGeom prst="rect">
            <a:avLst/>
          </a:prstGeom>
        </p:spPr>
      </p:pic>
      <p:pic>
        <p:nvPicPr>
          <p:cNvPr id="22" name="Picture 21" descr="A logo of a globe with a graduation cap&#10;&#10;AI-generated content may be incorrect.">
            <a:extLst>
              <a:ext uri="{FF2B5EF4-FFF2-40B4-BE49-F238E27FC236}">
                <a16:creationId xmlns:a16="http://schemas.microsoft.com/office/drawing/2014/main" id="{901AAF9B-F6DB-7FAF-CB28-25E8F0839BE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48543" y="2090539"/>
            <a:ext cx="10355957" cy="642938"/>
          </a:xfrm>
          <a:prstGeom prst="rect">
            <a:avLst/>
          </a:prstGeom>
          <a:noFill/>
          <a:ln/>
        </p:spPr>
        <p:txBody>
          <a:bodyPr wrap="none" lIns="0" tIns="0" rIns="0" bIns="0" rtlCol="0" anchor="t"/>
          <a:lstStyle/>
          <a:p>
            <a:pPr>
              <a:lnSpc>
                <a:spcPts val="5041"/>
              </a:lnSpc>
            </a:pPr>
            <a:r>
              <a:rPr lang="en-US" sz="4042" b="1" dirty="0">
                <a:solidFill>
                  <a:srgbClr val="FFFFFF"/>
                </a:solidFill>
                <a:latin typeface="Unbounded Bold" pitchFamily="34" charset="0"/>
                <a:ea typeface="Unbounded Bold" pitchFamily="34" charset="-122"/>
                <a:cs typeface="Unbounded Bold" pitchFamily="34" charset="-120"/>
              </a:rPr>
              <a:t>TYPES OF TESTING PERFORMED</a:t>
            </a:r>
            <a:endParaRPr lang="en-US" sz="4042" dirty="0"/>
          </a:p>
        </p:txBody>
      </p:sp>
      <p:sp>
        <p:nvSpPr>
          <p:cNvPr id="3" name="Text 1"/>
          <p:cNvSpPr/>
          <p:nvPr/>
        </p:nvSpPr>
        <p:spPr>
          <a:xfrm>
            <a:off x="720031" y="3189883"/>
            <a:ext cx="10751939" cy="329208"/>
          </a:xfrm>
          <a:prstGeom prst="rect">
            <a:avLst/>
          </a:prstGeom>
          <a:noFill/>
          <a:ln/>
        </p:spPr>
        <p:txBody>
          <a:bodyPr wrap="none" lIns="0" tIns="0" rIns="0" bIns="0" rtlCol="0" anchor="t"/>
          <a:lstStyle/>
          <a:p>
            <a:pPr marL="285739" indent="-285739">
              <a:lnSpc>
                <a:spcPts val="2583"/>
              </a:lnSpc>
              <a:buSzPct val="100000"/>
              <a:buChar char="•"/>
            </a:pPr>
            <a:r>
              <a:rPr lang="en-US" sz="2800" dirty="0">
                <a:solidFill>
                  <a:srgbClr val="E5E0DF"/>
                </a:solidFill>
                <a:latin typeface="Open Sans" pitchFamily="34" charset="0"/>
                <a:ea typeface="Open Sans" pitchFamily="34" charset="-122"/>
                <a:cs typeface="Open Sans" pitchFamily="34" charset="-120"/>
              </a:rPr>
              <a:t>Manual Testing</a:t>
            </a:r>
            <a:endParaRPr lang="en-US" sz="2800" dirty="0"/>
          </a:p>
        </p:txBody>
      </p:sp>
      <p:sp>
        <p:nvSpPr>
          <p:cNvPr id="4" name="Text 2"/>
          <p:cNvSpPr/>
          <p:nvPr/>
        </p:nvSpPr>
        <p:spPr>
          <a:xfrm>
            <a:off x="720031" y="3591024"/>
            <a:ext cx="10751939" cy="329208"/>
          </a:xfrm>
          <a:prstGeom prst="rect">
            <a:avLst/>
          </a:prstGeom>
          <a:noFill/>
          <a:ln/>
        </p:spPr>
        <p:txBody>
          <a:bodyPr wrap="none" lIns="0" tIns="0" rIns="0" bIns="0" rtlCol="0" anchor="t"/>
          <a:lstStyle/>
          <a:p>
            <a:pPr marL="285739" indent="-285739">
              <a:lnSpc>
                <a:spcPts val="2583"/>
              </a:lnSpc>
              <a:buSzPct val="100000"/>
              <a:buChar char="•"/>
            </a:pPr>
            <a:r>
              <a:rPr lang="en-US" sz="2800" dirty="0">
                <a:solidFill>
                  <a:srgbClr val="E5E0DF"/>
                </a:solidFill>
                <a:latin typeface="Open Sans" pitchFamily="34" charset="0"/>
                <a:ea typeface="Open Sans" pitchFamily="34" charset="-122"/>
                <a:cs typeface="Open Sans" pitchFamily="34" charset="-120"/>
              </a:rPr>
              <a:t>API Testing</a:t>
            </a:r>
            <a:endParaRPr lang="en-US" sz="2800" dirty="0"/>
          </a:p>
        </p:txBody>
      </p:sp>
      <p:sp>
        <p:nvSpPr>
          <p:cNvPr id="5" name="Text 3"/>
          <p:cNvSpPr/>
          <p:nvPr/>
        </p:nvSpPr>
        <p:spPr>
          <a:xfrm>
            <a:off x="720031" y="3992166"/>
            <a:ext cx="10751939" cy="329208"/>
          </a:xfrm>
          <a:prstGeom prst="rect">
            <a:avLst/>
          </a:prstGeom>
          <a:noFill/>
          <a:ln/>
        </p:spPr>
        <p:txBody>
          <a:bodyPr wrap="none" lIns="0" tIns="0" rIns="0" bIns="0" rtlCol="0" anchor="t"/>
          <a:lstStyle/>
          <a:p>
            <a:pPr marL="285739" indent="-285739">
              <a:lnSpc>
                <a:spcPts val="2583"/>
              </a:lnSpc>
              <a:buSzPct val="100000"/>
              <a:buChar char="•"/>
            </a:pPr>
            <a:r>
              <a:rPr lang="en-US" sz="2800" dirty="0">
                <a:solidFill>
                  <a:srgbClr val="E5E0DF"/>
                </a:solidFill>
                <a:latin typeface="Open Sans" pitchFamily="34" charset="0"/>
                <a:ea typeface="Open Sans" pitchFamily="34" charset="-122"/>
                <a:cs typeface="Open Sans" pitchFamily="34" charset="-120"/>
              </a:rPr>
              <a:t>Database Testing</a:t>
            </a:r>
            <a:endParaRPr lang="en-US" sz="2800" dirty="0"/>
          </a:p>
        </p:txBody>
      </p:sp>
      <p:sp>
        <p:nvSpPr>
          <p:cNvPr id="6" name="Text 4"/>
          <p:cNvSpPr/>
          <p:nvPr/>
        </p:nvSpPr>
        <p:spPr>
          <a:xfrm>
            <a:off x="720031" y="4393307"/>
            <a:ext cx="10751939" cy="329208"/>
          </a:xfrm>
          <a:prstGeom prst="rect">
            <a:avLst/>
          </a:prstGeom>
          <a:noFill/>
          <a:ln/>
        </p:spPr>
        <p:txBody>
          <a:bodyPr wrap="none" lIns="0" tIns="0" rIns="0" bIns="0" rtlCol="0" anchor="t"/>
          <a:lstStyle/>
          <a:p>
            <a:pPr marL="285739" indent="-285739">
              <a:lnSpc>
                <a:spcPts val="2583"/>
              </a:lnSpc>
              <a:buSzPct val="100000"/>
              <a:buChar char="•"/>
            </a:pPr>
            <a:r>
              <a:rPr lang="en-US" sz="2800" dirty="0">
                <a:solidFill>
                  <a:srgbClr val="E5E0DF"/>
                </a:solidFill>
                <a:latin typeface="Open Sans" pitchFamily="34" charset="0"/>
                <a:ea typeface="Open Sans" pitchFamily="34" charset="-122"/>
                <a:cs typeface="Open Sans" pitchFamily="34" charset="-120"/>
              </a:rPr>
              <a:t>Automation Testing</a:t>
            </a:r>
            <a:endParaRPr lang="en-US" sz="2800" dirty="0"/>
          </a:p>
        </p:txBody>
      </p:sp>
      <p:pic>
        <p:nvPicPr>
          <p:cNvPr id="7" name="Picture 6">
            <a:extLst>
              <a:ext uri="{FF2B5EF4-FFF2-40B4-BE49-F238E27FC236}">
                <a16:creationId xmlns:a16="http://schemas.microsoft.com/office/drawing/2014/main" id="{906F28ED-003B-B8CD-E26A-152FEB25BD14}"/>
              </a:ext>
            </a:extLst>
          </p:cNvPr>
          <p:cNvPicPr>
            <a:picLocks noChangeAspect="1"/>
          </p:cNvPicPr>
          <p:nvPr/>
        </p:nvPicPr>
        <p:blipFill>
          <a:blip r:embed="rId3"/>
          <a:stretch>
            <a:fillRect/>
          </a:stretch>
        </p:blipFill>
        <p:spPr>
          <a:xfrm>
            <a:off x="10604500" y="6223000"/>
            <a:ext cx="1587500" cy="545914"/>
          </a:xfrm>
          <a:prstGeom prst="rect">
            <a:avLst/>
          </a:prstGeom>
        </p:spPr>
      </p:pic>
      <p:pic>
        <p:nvPicPr>
          <p:cNvPr id="9" name="Picture 8" descr="A logo of a globe with a graduation cap&#10;&#10;AI-generated content may be incorrect.">
            <a:extLst>
              <a:ext uri="{FF2B5EF4-FFF2-40B4-BE49-F238E27FC236}">
                <a16:creationId xmlns:a16="http://schemas.microsoft.com/office/drawing/2014/main" id="{28FBD442-C88B-881C-F54E-9F440656F25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54519" y="1342826"/>
            <a:ext cx="6664523" cy="642938"/>
          </a:xfrm>
          <a:prstGeom prst="rect">
            <a:avLst/>
          </a:prstGeom>
          <a:noFill/>
          <a:ln/>
        </p:spPr>
        <p:txBody>
          <a:bodyPr wrap="none" lIns="0" tIns="0" rIns="0" bIns="0" rtlCol="0" anchor="t"/>
          <a:lstStyle/>
          <a:p>
            <a:pPr>
              <a:lnSpc>
                <a:spcPts val="5041"/>
              </a:lnSpc>
            </a:pPr>
            <a:r>
              <a:rPr lang="en-US" sz="4042" b="1" dirty="0">
                <a:solidFill>
                  <a:srgbClr val="FFFFFF"/>
                </a:solidFill>
                <a:latin typeface="Unbounded Bold" pitchFamily="34" charset="0"/>
                <a:ea typeface="Unbounded Bold" pitchFamily="34" charset="-122"/>
                <a:cs typeface="Unbounded Bold" pitchFamily="34" charset="-120"/>
              </a:rPr>
              <a:t>Tools &amp; Technologies</a:t>
            </a:r>
            <a:endParaRPr lang="en-US" sz="4042" dirty="0"/>
          </a:p>
        </p:txBody>
      </p:sp>
      <p:pic>
        <p:nvPicPr>
          <p:cNvPr id="3" name="Image 0" descr="preencoded.png"/>
          <p:cNvPicPr>
            <a:picLocks noChangeAspect="1"/>
          </p:cNvPicPr>
          <p:nvPr/>
        </p:nvPicPr>
        <p:blipFill>
          <a:blip r:embed="rId3"/>
          <a:stretch>
            <a:fillRect/>
          </a:stretch>
        </p:blipFill>
        <p:spPr>
          <a:xfrm>
            <a:off x="720031" y="2519363"/>
            <a:ext cx="617141" cy="617141"/>
          </a:xfrm>
          <a:prstGeom prst="rect">
            <a:avLst/>
          </a:prstGeom>
        </p:spPr>
      </p:pic>
      <p:sp>
        <p:nvSpPr>
          <p:cNvPr id="4" name="Text 1"/>
          <p:cNvSpPr/>
          <p:nvPr/>
        </p:nvSpPr>
        <p:spPr>
          <a:xfrm>
            <a:off x="1594346" y="2692896"/>
            <a:ext cx="2538214"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Jira</a:t>
            </a:r>
            <a:endParaRPr lang="en-US" sz="2000" dirty="0"/>
          </a:p>
        </p:txBody>
      </p:sp>
      <p:pic>
        <p:nvPicPr>
          <p:cNvPr id="5" name="Image 1" descr="preencoded.png"/>
          <p:cNvPicPr>
            <a:picLocks noChangeAspect="1"/>
          </p:cNvPicPr>
          <p:nvPr/>
        </p:nvPicPr>
        <p:blipFill>
          <a:blip r:embed="rId4"/>
          <a:stretch>
            <a:fillRect/>
          </a:stretch>
        </p:blipFill>
        <p:spPr>
          <a:xfrm>
            <a:off x="4389735" y="2519363"/>
            <a:ext cx="617141" cy="617141"/>
          </a:xfrm>
          <a:prstGeom prst="rect">
            <a:avLst/>
          </a:prstGeom>
        </p:spPr>
      </p:pic>
      <p:sp>
        <p:nvSpPr>
          <p:cNvPr id="6" name="Text 2"/>
          <p:cNvSpPr/>
          <p:nvPr/>
        </p:nvSpPr>
        <p:spPr>
          <a:xfrm>
            <a:off x="5264051" y="2692896"/>
            <a:ext cx="2538214"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Excel </a:t>
            </a:r>
            <a:endParaRPr lang="en-US" sz="2000" dirty="0"/>
          </a:p>
        </p:txBody>
      </p:sp>
      <p:pic>
        <p:nvPicPr>
          <p:cNvPr id="7" name="Image 2" descr="preencoded.png"/>
          <p:cNvPicPr>
            <a:picLocks noChangeAspect="1"/>
          </p:cNvPicPr>
          <p:nvPr/>
        </p:nvPicPr>
        <p:blipFill>
          <a:blip r:embed="rId5"/>
          <a:stretch>
            <a:fillRect/>
          </a:stretch>
        </p:blipFill>
        <p:spPr>
          <a:xfrm>
            <a:off x="8059440" y="2519363"/>
            <a:ext cx="617141" cy="617141"/>
          </a:xfrm>
          <a:prstGeom prst="rect">
            <a:avLst/>
          </a:prstGeom>
        </p:spPr>
      </p:pic>
      <p:sp>
        <p:nvSpPr>
          <p:cNvPr id="8" name="Text 3"/>
          <p:cNvSpPr/>
          <p:nvPr/>
        </p:nvSpPr>
        <p:spPr>
          <a:xfrm>
            <a:off x="8933756" y="2692896"/>
            <a:ext cx="2538214"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Postman</a:t>
            </a:r>
            <a:endParaRPr lang="en-US" sz="2000" dirty="0"/>
          </a:p>
        </p:txBody>
      </p:sp>
      <p:pic>
        <p:nvPicPr>
          <p:cNvPr id="9" name="Image 3" descr="preencoded.png"/>
          <p:cNvPicPr>
            <a:picLocks noChangeAspect="1"/>
          </p:cNvPicPr>
          <p:nvPr/>
        </p:nvPicPr>
        <p:blipFill>
          <a:blip r:embed="rId6"/>
          <a:stretch>
            <a:fillRect/>
          </a:stretch>
        </p:blipFill>
        <p:spPr>
          <a:xfrm>
            <a:off x="720031" y="3547964"/>
            <a:ext cx="617141" cy="617141"/>
          </a:xfrm>
          <a:prstGeom prst="rect">
            <a:avLst/>
          </a:prstGeom>
        </p:spPr>
      </p:pic>
      <p:sp>
        <p:nvSpPr>
          <p:cNvPr id="10" name="Text 4"/>
          <p:cNvSpPr/>
          <p:nvPr/>
        </p:nvSpPr>
        <p:spPr>
          <a:xfrm>
            <a:off x="1594346" y="3721497"/>
            <a:ext cx="2538214" cy="642938"/>
          </a:xfrm>
          <a:prstGeom prst="rect">
            <a:avLst/>
          </a:prstGeom>
          <a:noFill/>
          <a:ln/>
        </p:spPr>
        <p:txBody>
          <a:bodyPr wrap="squar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MySQL Workbench</a:t>
            </a:r>
            <a:endParaRPr lang="en-US" sz="2000" dirty="0"/>
          </a:p>
        </p:txBody>
      </p:sp>
      <p:pic>
        <p:nvPicPr>
          <p:cNvPr id="11" name="Image 4" descr="preencoded.png"/>
          <p:cNvPicPr>
            <a:picLocks noChangeAspect="1"/>
          </p:cNvPicPr>
          <p:nvPr/>
        </p:nvPicPr>
        <p:blipFill>
          <a:blip r:embed="rId7"/>
          <a:stretch>
            <a:fillRect/>
          </a:stretch>
        </p:blipFill>
        <p:spPr>
          <a:xfrm>
            <a:off x="4389735" y="3547964"/>
            <a:ext cx="617141" cy="617141"/>
          </a:xfrm>
          <a:prstGeom prst="rect">
            <a:avLst/>
          </a:prstGeom>
        </p:spPr>
      </p:pic>
      <p:sp>
        <p:nvSpPr>
          <p:cNvPr id="12" name="Text 5"/>
          <p:cNvSpPr/>
          <p:nvPr/>
        </p:nvSpPr>
        <p:spPr>
          <a:xfrm>
            <a:off x="5264051" y="3721497"/>
            <a:ext cx="2538214"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Java </a:t>
            </a:r>
            <a:endParaRPr lang="en-US" sz="2000" dirty="0"/>
          </a:p>
        </p:txBody>
      </p:sp>
      <p:pic>
        <p:nvPicPr>
          <p:cNvPr id="13" name="Image 5" descr="preencoded.png"/>
          <p:cNvPicPr>
            <a:picLocks noChangeAspect="1"/>
          </p:cNvPicPr>
          <p:nvPr/>
        </p:nvPicPr>
        <p:blipFill>
          <a:blip r:embed="rId8"/>
          <a:stretch>
            <a:fillRect/>
          </a:stretch>
        </p:blipFill>
        <p:spPr>
          <a:xfrm>
            <a:off x="8059440" y="3547964"/>
            <a:ext cx="617141" cy="617141"/>
          </a:xfrm>
          <a:prstGeom prst="rect">
            <a:avLst/>
          </a:prstGeom>
        </p:spPr>
      </p:pic>
      <p:sp>
        <p:nvSpPr>
          <p:cNvPr id="14" name="Text 6"/>
          <p:cNvSpPr/>
          <p:nvPr/>
        </p:nvSpPr>
        <p:spPr>
          <a:xfrm>
            <a:off x="8933756" y="3721497"/>
            <a:ext cx="2538214"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Selenium </a:t>
            </a:r>
            <a:endParaRPr lang="en-US" sz="2000" dirty="0"/>
          </a:p>
        </p:txBody>
      </p:sp>
      <p:pic>
        <p:nvPicPr>
          <p:cNvPr id="15" name="Image 6" descr="preencoded.png"/>
          <p:cNvPicPr>
            <a:picLocks noChangeAspect="1"/>
          </p:cNvPicPr>
          <p:nvPr/>
        </p:nvPicPr>
        <p:blipFill>
          <a:blip r:embed="rId9"/>
          <a:stretch>
            <a:fillRect/>
          </a:stretch>
        </p:blipFill>
        <p:spPr>
          <a:xfrm>
            <a:off x="720031" y="4775895"/>
            <a:ext cx="617141" cy="617141"/>
          </a:xfrm>
          <a:prstGeom prst="rect">
            <a:avLst/>
          </a:prstGeom>
        </p:spPr>
      </p:pic>
      <p:sp>
        <p:nvSpPr>
          <p:cNvPr id="16" name="Text 7"/>
          <p:cNvSpPr/>
          <p:nvPr/>
        </p:nvSpPr>
        <p:spPr>
          <a:xfrm>
            <a:off x="1594346" y="4949429"/>
            <a:ext cx="2538214"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 TestNG </a:t>
            </a:r>
            <a:endParaRPr lang="en-US" sz="2000" dirty="0"/>
          </a:p>
        </p:txBody>
      </p:sp>
      <p:pic>
        <p:nvPicPr>
          <p:cNvPr id="17" name="Image 7" descr="preencoded.png"/>
          <p:cNvPicPr>
            <a:picLocks noChangeAspect="1"/>
          </p:cNvPicPr>
          <p:nvPr/>
        </p:nvPicPr>
        <p:blipFill>
          <a:blip r:embed="rId10"/>
          <a:stretch>
            <a:fillRect/>
          </a:stretch>
        </p:blipFill>
        <p:spPr>
          <a:xfrm>
            <a:off x="4389735" y="4775895"/>
            <a:ext cx="617141" cy="617141"/>
          </a:xfrm>
          <a:prstGeom prst="rect">
            <a:avLst/>
          </a:prstGeom>
        </p:spPr>
      </p:pic>
      <p:sp>
        <p:nvSpPr>
          <p:cNvPr id="18" name="Text 8"/>
          <p:cNvSpPr/>
          <p:nvPr/>
        </p:nvSpPr>
        <p:spPr>
          <a:xfrm>
            <a:off x="5264051" y="4949429"/>
            <a:ext cx="2538214"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 Cucumber</a:t>
            </a:r>
            <a:endParaRPr lang="en-US" sz="2000" dirty="0"/>
          </a:p>
        </p:txBody>
      </p:sp>
      <p:pic>
        <p:nvPicPr>
          <p:cNvPr id="19" name="Image 8" descr="preencoded.png"/>
          <p:cNvPicPr>
            <a:picLocks noChangeAspect="1"/>
          </p:cNvPicPr>
          <p:nvPr/>
        </p:nvPicPr>
        <p:blipFill>
          <a:blip r:embed="rId11"/>
          <a:stretch>
            <a:fillRect/>
          </a:stretch>
        </p:blipFill>
        <p:spPr>
          <a:xfrm>
            <a:off x="8059440" y="4775895"/>
            <a:ext cx="617141" cy="617141"/>
          </a:xfrm>
          <a:prstGeom prst="rect">
            <a:avLst/>
          </a:prstGeom>
        </p:spPr>
      </p:pic>
      <p:sp>
        <p:nvSpPr>
          <p:cNvPr id="20" name="Text 9"/>
          <p:cNvSpPr/>
          <p:nvPr/>
        </p:nvSpPr>
        <p:spPr>
          <a:xfrm>
            <a:off x="8933756" y="4949429"/>
            <a:ext cx="2538214" cy="321469"/>
          </a:xfrm>
          <a:prstGeom prst="rect">
            <a:avLst/>
          </a:prstGeom>
          <a:noFill/>
          <a:ln/>
        </p:spPr>
        <p:txBody>
          <a:bodyPr wrap="none" lIns="0" tIns="0" rIns="0" bIns="0" rtlCol="0" anchor="t"/>
          <a:lstStyle/>
          <a:p>
            <a:pPr>
              <a:lnSpc>
                <a:spcPts val="2500"/>
              </a:lnSpc>
            </a:pPr>
            <a:r>
              <a:rPr lang="en-US" sz="2000" b="1" dirty="0">
                <a:solidFill>
                  <a:srgbClr val="E5E0DF"/>
                </a:solidFill>
                <a:latin typeface="Unbounded Bold" pitchFamily="34" charset="0"/>
                <a:ea typeface="Unbounded Bold" pitchFamily="34" charset="-122"/>
                <a:cs typeface="Unbounded Bold" pitchFamily="34" charset="-120"/>
              </a:rPr>
              <a:t>GitHub</a:t>
            </a:r>
            <a:endParaRPr lang="en-US" sz="2000" dirty="0"/>
          </a:p>
        </p:txBody>
      </p:sp>
      <p:pic>
        <p:nvPicPr>
          <p:cNvPr id="21" name="Picture 20">
            <a:extLst>
              <a:ext uri="{FF2B5EF4-FFF2-40B4-BE49-F238E27FC236}">
                <a16:creationId xmlns:a16="http://schemas.microsoft.com/office/drawing/2014/main" id="{509429AB-CCF7-8A92-F476-BE76996F3986}"/>
              </a:ext>
            </a:extLst>
          </p:cNvPr>
          <p:cNvPicPr>
            <a:picLocks noChangeAspect="1"/>
          </p:cNvPicPr>
          <p:nvPr/>
        </p:nvPicPr>
        <p:blipFill>
          <a:blip r:embed="rId12"/>
          <a:stretch>
            <a:fillRect/>
          </a:stretch>
        </p:blipFill>
        <p:spPr>
          <a:xfrm>
            <a:off x="10604500" y="6223000"/>
            <a:ext cx="1587500" cy="545914"/>
          </a:xfrm>
          <a:prstGeom prst="rect">
            <a:avLst/>
          </a:prstGeom>
        </p:spPr>
      </p:pic>
      <p:pic>
        <p:nvPicPr>
          <p:cNvPr id="23" name="Picture 22" descr="A logo of a globe with a graduation cap&#10;&#10;AI-generated content may be incorrect.">
            <a:extLst>
              <a:ext uri="{FF2B5EF4-FFF2-40B4-BE49-F238E27FC236}">
                <a16:creationId xmlns:a16="http://schemas.microsoft.com/office/drawing/2014/main" id="{57888160-75C3-EBBC-EF2C-B19FF042C07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8002" y="649685"/>
            <a:ext cx="4132235" cy="721320"/>
          </a:xfrm>
          <a:prstGeom prst="rect">
            <a:avLst/>
          </a:prstGeom>
          <a:noFill/>
          <a:ln/>
        </p:spPr>
        <p:txBody>
          <a:bodyPr wrap="none" lIns="0" tIns="0" rIns="0" bIns="0" rtlCol="0" anchor="t"/>
          <a:lstStyle/>
          <a:p>
            <a:pPr>
              <a:lnSpc>
                <a:spcPts val="3667"/>
              </a:lnSpc>
            </a:pPr>
            <a:r>
              <a:rPr lang="en-US" sz="4400" b="1" dirty="0">
                <a:solidFill>
                  <a:srgbClr val="FFFFFF"/>
                </a:solidFill>
                <a:latin typeface="Unbounded Bold" pitchFamily="34" charset="0"/>
                <a:ea typeface="Unbounded Bold" pitchFamily="34" charset="-122"/>
                <a:cs typeface="Unbounded Bold" pitchFamily="34" charset="-120"/>
              </a:rPr>
              <a:t>Test plan</a:t>
            </a:r>
            <a:endParaRPr lang="en-US" sz="4400" dirty="0"/>
          </a:p>
        </p:txBody>
      </p:sp>
      <p:sp>
        <p:nvSpPr>
          <p:cNvPr id="3" name="Shape 1"/>
          <p:cNvSpPr/>
          <p:nvPr/>
        </p:nvSpPr>
        <p:spPr>
          <a:xfrm>
            <a:off x="6076950" y="1182985"/>
            <a:ext cx="38100" cy="5262662"/>
          </a:xfrm>
          <a:prstGeom prst="roundRect">
            <a:avLst>
              <a:gd name="adj" fmla="val 591480"/>
            </a:avLst>
          </a:prstGeom>
          <a:solidFill>
            <a:srgbClr val="595959"/>
          </a:solidFill>
          <a:ln/>
        </p:spPr>
        <p:txBody>
          <a:bodyPr/>
          <a:lstStyle/>
          <a:p>
            <a:endParaRPr lang="en-US"/>
          </a:p>
        </p:txBody>
      </p:sp>
      <p:sp>
        <p:nvSpPr>
          <p:cNvPr id="4" name="Shape 2"/>
          <p:cNvSpPr/>
          <p:nvPr/>
        </p:nvSpPr>
        <p:spPr>
          <a:xfrm>
            <a:off x="5833666" y="1332905"/>
            <a:ext cx="300434" cy="38100"/>
          </a:xfrm>
          <a:prstGeom prst="roundRect">
            <a:avLst>
              <a:gd name="adj" fmla="val 591480"/>
            </a:avLst>
          </a:prstGeom>
          <a:solidFill>
            <a:srgbClr val="595959"/>
          </a:solidFill>
          <a:ln/>
        </p:spPr>
        <p:txBody>
          <a:bodyPr/>
          <a:lstStyle/>
          <a:p>
            <a:endParaRPr lang="en-US"/>
          </a:p>
        </p:txBody>
      </p:sp>
      <p:sp>
        <p:nvSpPr>
          <p:cNvPr id="5" name="Shape 3"/>
          <p:cNvSpPr/>
          <p:nvPr/>
        </p:nvSpPr>
        <p:spPr>
          <a:xfrm>
            <a:off x="6039694" y="1295649"/>
            <a:ext cx="112613" cy="112613"/>
          </a:xfrm>
          <a:prstGeom prst="roundRect">
            <a:avLst>
              <a:gd name="adj" fmla="val 338326"/>
            </a:avLst>
          </a:prstGeom>
          <a:solidFill>
            <a:srgbClr val="0A6FB6"/>
          </a:solidFill>
          <a:ln/>
        </p:spPr>
        <p:txBody>
          <a:bodyPr/>
          <a:lstStyle/>
          <a:p>
            <a:endParaRPr lang="en-US"/>
          </a:p>
        </p:txBody>
      </p:sp>
      <p:sp>
        <p:nvSpPr>
          <p:cNvPr id="6" name="Text 4"/>
          <p:cNvSpPr/>
          <p:nvPr/>
        </p:nvSpPr>
        <p:spPr>
          <a:xfrm>
            <a:off x="3617219" y="1234579"/>
            <a:ext cx="1877913" cy="234752"/>
          </a:xfrm>
          <a:prstGeom prst="rect">
            <a:avLst/>
          </a:prstGeom>
          <a:noFill/>
          <a:ln/>
        </p:spPr>
        <p:txBody>
          <a:bodyPr wrap="none" lIns="0" tIns="0" rIns="0" bIns="0" rtlCol="0" anchor="t"/>
          <a:lstStyle/>
          <a:p>
            <a:pPr algn="r">
              <a:lnSpc>
                <a:spcPts val="1833"/>
              </a:lnSpc>
            </a:pPr>
            <a:r>
              <a:rPr lang="en-US" sz="1458" b="1" dirty="0">
                <a:solidFill>
                  <a:srgbClr val="E5E0DF"/>
                </a:solidFill>
                <a:latin typeface="Unbounded Bold" pitchFamily="34" charset="0"/>
                <a:ea typeface="Unbounded Bold" pitchFamily="34" charset="-122"/>
                <a:cs typeface="Unbounded Bold" pitchFamily="34" charset="-120"/>
              </a:rPr>
              <a:t>Sprint 1</a:t>
            </a:r>
            <a:endParaRPr lang="en-US" sz="1458" dirty="0"/>
          </a:p>
        </p:txBody>
      </p:sp>
      <p:sp>
        <p:nvSpPr>
          <p:cNvPr id="7" name="Text 5"/>
          <p:cNvSpPr/>
          <p:nvPr/>
        </p:nvSpPr>
        <p:spPr>
          <a:xfrm>
            <a:off x="525760" y="1559421"/>
            <a:ext cx="4969371" cy="240308"/>
          </a:xfrm>
          <a:prstGeom prst="rect">
            <a:avLst/>
          </a:prstGeom>
          <a:noFill/>
          <a:ln/>
        </p:spPr>
        <p:txBody>
          <a:bodyPr wrap="none" lIns="0" tIns="0" rIns="0" bIns="0" rtlCol="0" anchor="t"/>
          <a:lstStyle/>
          <a:p>
            <a:pPr algn="r">
              <a:lnSpc>
                <a:spcPts val="1875"/>
              </a:lnSpc>
            </a:pPr>
            <a:r>
              <a:rPr lang="en-US" sz="1167" dirty="0">
                <a:solidFill>
                  <a:srgbClr val="E5E0DF"/>
                </a:solidFill>
                <a:latin typeface="Open Sans" pitchFamily="34" charset="0"/>
                <a:ea typeface="Open Sans" pitchFamily="34" charset="-122"/>
                <a:cs typeface="Open Sans" pitchFamily="34" charset="-120"/>
              </a:rPr>
              <a:t>11 Oct - 17 Oct </a:t>
            </a:r>
            <a:endParaRPr lang="en-US" sz="1167" dirty="0"/>
          </a:p>
        </p:txBody>
      </p:sp>
      <p:sp>
        <p:nvSpPr>
          <p:cNvPr id="8" name="Text 6"/>
          <p:cNvSpPr/>
          <p:nvPr/>
        </p:nvSpPr>
        <p:spPr>
          <a:xfrm>
            <a:off x="525760" y="1889819"/>
            <a:ext cx="4969371" cy="240308"/>
          </a:xfrm>
          <a:prstGeom prst="rect">
            <a:avLst/>
          </a:prstGeom>
          <a:noFill/>
          <a:ln/>
        </p:spPr>
        <p:txBody>
          <a:bodyPr wrap="none" lIns="0" tIns="0" rIns="0" bIns="0" rtlCol="0" anchor="t"/>
          <a:lstStyle/>
          <a:p>
            <a:pPr algn="r">
              <a:lnSpc>
                <a:spcPts val="1875"/>
              </a:lnSpc>
            </a:pPr>
            <a:r>
              <a:rPr lang="en-US" sz="1167" dirty="0">
                <a:solidFill>
                  <a:srgbClr val="E5E0DF"/>
                </a:solidFill>
                <a:latin typeface="Open Sans" pitchFamily="34" charset="0"/>
                <a:ea typeface="Open Sans" pitchFamily="34" charset="-122"/>
                <a:cs typeface="Open Sans" pitchFamily="34" charset="-120"/>
              </a:rPr>
              <a:t>Test Planning &amp; Environment Setup</a:t>
            </a:r>
            <a:endParaRPr lang="en-US" sz="1167" dirty="0"/>
          </a:p>
        </p:txBody>
      </p:sp>
      <p:sp>
        <p:nvSpPr>
          <p:cNvPr id="9" name="Shape 7"/>
          <p:cNvSpPr/>
          <p:nvPr/>
        </p:nvSpPr>
        <p:spPr>
          <a:xfrm>
            <a:off x="6057901" y="2234208"/>
            <a:ext cx="300434" cy="38100"/>
          </a:xfrm>
          <a:prstGeom prst="roundRect">
            <a:avLst>
              <a:gd name="adj" fmla="val 591480"/>
            </a:avLst>
          </a:prstGeom>
          <a:solidFill>
            <a:srgbClr val="595959"/>
          </a:solidFill>
          <a:ln/>
        </p:spPr>
        <p:txBody>
          <a:bodyPr/>
          <a:lstStyle/>
          <a:p>
            <a:endParaRPr lang="en-US"/>
          </a:p>
        </p:txBody>
      </p:sp>
      <p:sp>
        <p:nvSpPr>
          <p:cNvPr id="10" name="Shape 8"/>
          <p:cNvSpPr/>
          <p:nvPr/>
        </p:nvSpPr>
        <p:spPr>
          <a:xfrm>
            <a:off x="6039694" y="2196951"/>
            <a:ext cx="112613" cy="112613"/>
          </a:xfrm>
          <a:prstGeom prst="roundRect">
            <a:avLst>
              <a:gd name="adj" fmla="val 338326"/>
            </a:avLst>
          </a:prstGeom>
          <a:solidFill>
            <a:srgbClr val="0A6FB6"/>
          </a:solidFill>
          <a:ln/>
        </p:spPr>
        <p:txBody>
          <a:bodyPr/>
          <a:lstStyle/>
          <a:p>
            <a:endParaRPr lang="en-US"/>
          </a:p>
        </p:txBody>
      </p:sp>
      <p:sp>
        <p:nvSpPr>
          <p:cNvPr id="11" name="Text 9"/>
          <p:cNvSpPr/>
          <p:nvPr/>
        </p:nvSpPr>
        <p:spPr>
          <a:xfrm>
            <a:off x="6696869" y="2135882"/>
            <a:ext cx="1877913" cy="234752"/>
          </a:xfrm>
          <a:prstGeom prst="rect">
            <a:avLst/>
          </a:prstGeom>
          <a:noFill/>
          <a:ln/>
        </p:spPr>
        <p:txBody>
          <a:bodyPr wrap="none" lIns="0" tIns="0" rIns="0" bIns="0" rtlCol="0" anchor="t"/>
          <a:lstStyle/>
          <a:p>
            <a:pPr>
              <a:lnSpc>
                <a:spcPts val="1833"/>
              </a:lnSpc>
            </a:pPr>
            <a:r>
              <a:rPr lang="en-US" sz="1458" b="1" dirty="0">
                <a:solidFill>
                  <a:srgbClr val="E5E0DF"/>
                </a:solidFill>
                <a:latin typeface="Unbounded Bold" pitchFamily="34" charset="0"/>
                <a:ea typeface="Unbounded Bold" pitchFamily="34" charset="-122"/>
                <a:cs typeface="Unbounded Bold" pitchFamily="34" charset="-120"/>
              </a:rPr>
              <a:t>Sprint 2</a:t>
            </a:r>
            <a:endParaRPr lang="en-US" sz="1458" dirty="0"/>
          </a:p>
        </p:txBody>
      </p:sp>
      <p:sp>
        <p:nvSpPr>
          <p:cNvPr id="12" name="Text 10"/>
          <p:cNvSpPr/>
          <p:nvPr/>
        </p:nvSpPr>
        <p:spPr>
          <a:xfrm>
            <a:off x="6696870" y="2460724"/>
            <a:ext cx="4969371" cy="240308"/>
          </a:xfrm>
          <a:prstGeom prst="rect">
            <a:avLst/>
          </a:prstGeom>
          <a:noFill/>
          <a:ln/>
        </p:spPr>
        <p:txBody>
          <a:bodyPr wrap="none" lIns="0" tIns="0" rIns="0" bIns="0" rtlCol="0" anchor="t"/>
          <a:lstStyle/>
          <a:p>
            <a:pPr>
              <a:lnSpc>
                <a:spcPts val="1875"/>
              </a:lnSpc>
            </a:pPr>
            <a:r>
              <a:rPr lang="en-US" sz="1167" dirty="0">
                <a:solidFill>
                  <a:srgbClr val="E5E0DF"/>
                </a:solidFill>
                <a:latin typeface="Open Sans" pitchFamily="34" charset="0"/>
                <a:ea typeface="Open Sans" pitchFamily="34" charset="-122"/>
                <a:cs typeface="Open Sans" pitchFamily="34" charset="-120"/>
              </a:rPr>
              <a:t>18 Oct - 24 Oct</a:t>
            </a:r>
            <a:endParaRPr lang="en-US" sz="1167" dirty="0"/>
          </a:p>
        </p:txBody>
      </p:sp>
      <p:sp>
        <p:nvSpPr>
          <p:cNvPr id="13" name="Text 11"/>
          <p:cNvSpPr/>
          <p:nvPr/>
        </p:nvSpPr>
        <p:spPr>
          <a:xfrm>
            <a:off x="6696870" y="2791123"/>
            <a:ext cx="4969371" cy="240308"/>
          </a:xfrm>
          <a:prstGeom prst="rect">
            <a:avLst/>
          </a:prstGeom>
          <a:noFill/>
          <a:ln/>
        </p:spPr>
        <p:txBody>
          <a:bodyPr wrap="none" lIns="0" tIns="0" rIns="0" bIns="0" rtlCol="0" anchor="t"/>
          <a:lstStyle/>
          <a:p>
            <a:pPr>
              <a:lnSpc>
                <a:spcPts val="1875"/>
              </a:lnSpc>
            </a:pPr>
            <a:r>
              <a:rPr lang="en-US" sz="1167" dirty="0">
                <a:solidFill>
                  <a:srgbClr val="E5E0DF"/>
                </a:solidFill>
                <a:latin typeface="Open Sans" pitchFamily="34" charset="0"/>
                <a:ea typeface="Open Sans" pitchFamily="34" charset="-122"/>
                <a:cs typeface="Open Sans" pitchFamily="34" charset="-120"/>
              </a:rPr>
              <a:t>Manual Functional Testing</a:t>
            </a:r>
            <a:endParaRPr lang="en-US" sz="1167" dirty="0"/>
          </a:p>
        </p:txBody>
      </p:sp>
      <p:sp>
        <p:nvSpPr>
          <p:cNvPr id="14" name="Shape 12"/>
          <p:cNvSpPr/>
          <p:nvPr/>
        </p:nvSpPr>
        <p:spPr>
          <a:xfrm>
            <a:off x="5833666" y="3011091"/>
            <a:ext cx="300434" cy="38100"/>
          </a:xfrm>
          <a:prstGeom prst="roundRect">
            <a:avLst>
              <a:gd name="adj" fmla="val 591480"/>
            </a:avLst>
          </a:prstGeom>
          <a:solidFill>
            <a:srgbClr val="595959"/>
          </a:solidFill>
          <a:ln/>
        </p:spPr>
        <p:txBody>
          <a:bodyPr/>
          <a:lstStyle/>
          <a:p>
            <a:endParaRPr lang="en-US"/>
          </a:p>
        </p:txBody>
      </p:sp>
      <p:sp>
        <p:nvSpPr>
          <p:cNvPr id="15" name="Shape 13"/>
          <p:cNvSpPr/>
          <p:nvPr/>
        </p:nvSpPr>
        <p:spPr>
          <a:xfrm>
            <a:off x="6039694" y="2973834"/>
            <a:ext cx="112613" cy="112613"/>
          </a:xfrm>
          <a:prstGeom prst="roundRect">
            <a:avLst>
              <a:gd name="adj" fmla="val 338326"/>
            </a:avLst>
          </a:prstGeom>
          <a:solidFill>
            <a:srgbClr val="0A6FB6"/>
          </a:solidFill>
          <a:ln/>
        </p:spPr>
        <p:txBody>
          <a:bodyPr/>
          <a:lstStyle/>
          <a:p>
            <a:endParaRPr lang="en-US"/>
          </a:p>
        </p:txBody>
      </p:sp>
      <p:sp>
        <p:nvSpPr>
          <p:cNvPr id="16" name="Text 14"/>
          <p:cNvSpPr/>
          <p:nvPr/>
        </p:nvSpPr>
        <p:spPr>
          <a:xfrm>
            <a:off x="3617219" y="2912765"/>
            <a:ext cx="1877913" cy="234752"/>
          </a:xfrm>
          <a:prstGeom prst="rect">
            <a:avLst/>
          </a:prstGeom>
          <a:noFill/>
          <a:ln/>
        </p:spPr>
        <p:txBody>
          <a:bodyPr wrap="none" lIns="0" tIns="0" rIns="0" bIns="0" rtlCol="0" anchor="t"/>
          <a:lstStyle/>
          <a:p>
            <a:pPr algn="r">
              <a:lnSpc>
                <a:spcPts val="1833"/>
              </a:lnSpc>
            </a:pPr>
            <a:r>
              <a:rPr lang="en-US" sz="1458" b="1" dirty="0">
                <a:solidFill>
                  <a:srgbClr val="E5E0DF"/>
                </a:solidFill>
                <a:latin typeface="Unbounded Bold" pitchFamily="34" charset="0"/>
                <a:ea typeface="Unbounded Bold" pitchFamily="34" charset="-122"/>
                <a:cs typeface="Unbounded Bold" pitchFamily="34" charset="-120"/>
              </a:rPr>
              <a:t>Sprint 3</a:t>
            </a:r>
            <a:endParaRPr lang="en-US" sz="1458" dirty="0"/>
          </a:p>
        </p:txBody>
      </p:sp>
      <p:sp>
        <p:nvSpPr>
          <p:cNvPr id="17" name="Text 15"/>
          <p:cNvSpPr/>
          <p:nvPr/>
        </p:nvSpPr>
        <p:spPr>
          <a:xfrm>
            <a:off x="525760" y="3237607"/>
            <a:ext cx="4969371" cy="480616"/>
          </a:xfrm>
          <a:prstGeom prst="rect">
            <a:avLst/>
          </a:prstGeom>
          <a:noFill/>
          <a:ln/>
        </p:spPr>
        <p:txBody>
          <a:bodyPr wrap="square" lIns="0" tIns="0" rIns="0" bIns="0" rtlCol="0" anchor="t"/>
          <a:lstStyle/>
          <a:p>
            <a:pPr algn="r">
              <a:lnSpc>
                <a:spcPts val="1875"/>
              </a:lnSpc>
            </a:pPr>
            <a:r>
              <a:rPr lang="en-US" sz="1167" dirty="0">
                <a:solidFill>
                  <a:srgbClr val="E5E0DF"/>
                </a:solidFill>
                <a:latin typeface="Open Sans" pitchFamily="34" charset="0"/>
                <a:ea typeface="Open Sans" pitchFamily="34" charset="-122"/>
                <a:cs typeface="Open Sans" pitchFamily="34" charset="-120"/>
              </a:rPr>
              <a:t>25 Oct - 31 OctAPI Testing</a:t>
            </a:r>
            <a:endParaRPr lang="en-US" sz="1167" dirty="0"/>
          </a:p>
        </p:txBody>
      </p:sp>
      <p:sp>
        <p:nvSpPr>
          <p:cNvPr id="18" name="Shape 16"/>
          <p:cNvSpPr/>
          <p:nvPr/>
        </p:nvSpPr>
        <p:spPr>
          <a:xfrm>
            <a:off x="6057901" y="3788073"/>
            <a:ext cx="300434" cy="38100"/>
          </a:xfrm>
          <a:prstGeom prst="roundRect">
            <a:avLst>
              <a:gd name="adj" fmla="val 591480"/>
            </a:avLst>
          </a:prstGeom>
          <a:solidFill>
            <a:srgbClr val="595959"/>
          </a:solidFill>
          <a:ln/>
        </p:spPr>
        <p:txBody>
          <a:bodyPr/>
          <a:lstStyle/>
          <a:p>
            <a:endParaRPr lang="en-US"/>
          </a:p>
        </p:txBody>
      </p:sp>
      <p:sp>
        <p:nvSpPr>
          <p:cNvPr id="19" name="Shape 17"/>
          <p:cNvSpPr/>
          <p:nvPr/>
        </p:nvSpPr>
        <p:spPr>
          <a:xfrm>
            <a:off x="6039694" y="3750816"/>
            <a:ext cx="112613" cy="112613"/>
          </a:xfrm>
          <a:prstGeom prst="roundRect">
            <a:avLst>
              <a:gd name="adj" fmla="val 338326"/>
            </a:avLst>
          </a:prstGeom>
          <a:solidFill>
            <a:srgbClr val="0A6FB6"/>
          </a:solidFill>
          <a:ln/>
        </p:spPr>
        <p:txBody>
          <a:bodyPr/>
          <a:lstStyle/>
          <a:p>
            <a:endParaRPr lang="en-US"/>
          </a:p>
        </p:txBody>
      </p:sp>
      <p:sp>
        <p:nvSpPr>
          <p:cNvPr id="20" name="Text 18"/>
          <p:cNvSpPr/>
          <p:nvPr/>
        </p:nvSpPr>
        <p:spPr>
          <a:xfrm>
            <a:off x="6696869" y="3689747"/>
            <a:ext cx="1877913" cy="234752"/>
          </a:xfrm>
          <a:prstGeom prst="rect">
            <a:avLst/>
          </a:prstGeom>
          <a:noFill/>
          <a:ln/>
        </p:spPr>
        <p:txBody>
          <a:bodyPr wrap="none" lIns="0" tIns="0" rIns="0" bIns="0" rtlCol="0" anchor="t"/>
          <a:lstStyle/>
          <a:p>
            <a:pPr>
              <a:lnSpc>
                <a:spcPts val="1833"/>
              </a:lnSpc>
            </a:pPr>
            <a:r>
              <a:rPr lang="en-US" sz="1458" b="1" dirty="0">
                <a:solidFill>
                  <a:srgbClr val="E5E0DF"/>
                </a:solidFill>
                <a:latin typeface="Unbounded Bold" pitchFamily="34" charset="0"/>
                <a:ea typeface="Unbounded Bold" pitchFamily="34" charset="-122"/>
                <a:cs typeface="Unbounded Bold" pitchFamily="34" charset="-120"/>
              </a:rPr>
              <a:t>Sprint 4</a:t>
            </a:r>
            <a:endParaRPr lang="en-US" sz="1458" dirty="0"/>
          </a:p>
        </p:txBody>
      </p:sp>
      <p:sp>
        <p:nvSpPr>
          <p:cNvPr id="21" name="Text 19"/>
          <p:cNvSpPr/>
          <p:nvPr/>
        </p:nvSpPr>
        <p:spPr>
          <a:xfrm>
            <a:off x="6696870" y="4014589"/>
            <a:ext cx="4969371" cy="240308"/>
          </a:xfrm>
          <a:prstGeom prst="rect">
            <a:avLst/>
          </a:prstGeom>
          <a:noFill/>
          <a:ln/>
        </p:spPr>
        <p:txBody>
          <a:bodyPr wrap="none" lIns="0" tIns="0" rIns="0" bIns="0" rtlCol="0" anchor="t"/>
          <a:lstStyle/>
          <a:p>
            <a:pPr>
              <a:lnSpc>
                <a:spcPts val="1875"/>
              </a:lnSpc>
            </a:pPr>
            <a:r>
              <a:rPr lang="en-US" sz="1167" dirty="0">
                <a:solidFill>
                  <a:srgbClr val="E5E0DF"/>
                </a:solidFill>
                <a:latin typeface="Open Sans" pitchFamily="34" charset="0"/>
                <a:ea typeface="Open Sans" pitchFamily="34" charset="-122"/>
                <a:cs typeface="Open Sans" pitchFamily="34" charset="-120"/>
              </a:rPr>
              <a:t>1 Nov - 7 Nov</a:t>
            </a:r>
            <a:endParaRPr lang="en-US" sz="1167" dirty="0"/>
          </a:p>
        </p:txBody>
      </p:sp>
      <p:sp>
        <p:nvSpPr>
          <p:cNvPr id="22" name="Text 20"/>
          <p:cNvSpPr/>
          <p:nvPr/>
        </p:nvSpPr>
        <p:spPr>
          <a:xfrm>
            <a:off x="6696870" y="4344988"/>
            <a:ext cx="4969371" cy="240308"/>
          </a:xfrm>
          <a:prstGeom prst="rect">
            <a:avLst/>
          </a:prstGeom>
          <a:noFill/>
          <a:ln/>
        </p:spPr>
        <p:txBody>
          <a:bodyPr wrap="none" lIns="0" tIns="0" rIns="0" bIns="0" rtlCol="0" anchor="t"/>
          <a:lstStyle/>
          <a:p>
            <a:pPr>
              <a:lnSpc>
                <a:spcPts val="1875"/>
              </a:lnSpc>
            </a:pPr>
            <a:r>
              <a:rPr lang="en-US" sz="1167" dirty="0">
                <a:solidFill>
                  <a:srgbClr val="E5E0DF"/>
                </a:solidFill>
                <a:latin typeface="Open Sans" pitchFamily="34" charset="0"/>
                <a:ea typeface="Open Sans" pitchFamily="34" charset="-122"/>
                <a:cs typeface="Open Sans" pitchFamily="34" charset="-120"/>
              </a:rPr>
              <a:t>Database Testing</a:t>
            </a:r>
            <a:endParaRPr lang="en-US" sz="1167" dirty="0"/>
          </a:p>
        </p:txBody>
      </p:sp>
      <p:sp>
        <p:nvSpPr>
          <p:cNvPr id="23" name="Shape 21"/>
          <p:cNvSpPr/>
          <p:nvPr/>
        </p:nvSpPr>
        <p:spPr>
          <a:xfrm>
            <a:off x="5833666" y="4565055"/>
            <a:ext cx="300434" cy="38100"/>
          </a:xfrm>
          <a:prstGeom prst="roundRect">
            <a:avLst>
              <a:gd name="adj" fmla="val 591480"/>
            </a:avLst>
          </a:prstGeom>
          <a:solidFill>
            <a:srgbClr val="595959"/>
          </a:solidFill>
          <a:ln/>
        </p:spPr>
        <p:txBody>
          <a:bodyPr/>
          <a:lstStyle/>
          <a:p>
            <a:endParaRPr lang="en-US"/>
          </a:p>
        </p:txBody>
      </p:sp>
      <p:sp>
        <p:nvSpPr>
          <p:cNvPr id="24" name="Shape 22"/>
          <p:cNvSpPr/>
          <p:nvPr/>
        </p:nvSpPr>
        <p:spPr>
          <a:xfrm>
            <a:off x="6039694" y="4527799"/>
            <a:ext cx="112613" cy="112613"/>
          </a:xfrm>
          <a:prstGeom prst="roundRect">
            <a:avLst>
              <a:gd name="adj" fmla="val 338326"/>
            </a:avLst>
          </a:prstGeom>
          <a:solidFill>
            <a:srgbClr val="0A6FB6"/>
          </a:solidFill>
          <a:ln/>
        </p:spPr>
        <p:txBody>
          <a:bodyPr/>
          <a:lstStyle/>
          <a:p>
            <a:endParaRPr lang="en-US"/>
          </a:p>
        </p:txBody>
      </p:sp>
      <p:sp>
        <p:nvSpPr>
          <p:cNvPr id="25" name="Text 23"/>
          <p:cNvSpPr/>
          <p:nvPr/>
        </p:nvSpPr>
        <p:spPr>
          <a:xfrm>
            <a:off x="3617219" y="4466729"/>
            <a:ext cx="1877913" cy="234752"/>
          </a:xfrm>
          <a:prstGeom prst="rect">
            <a:avLst/>
          </a:prstGeom>
          <a:noFill/>
          <a:ln/>
        </p:spPr>
        <p:txBody>
          <a:bodyPr wrap="none" lIns="0" tIns="0" rIns="0" bIns="0" rtlCol="0" anchor="t"/>
          <a:lstStyle/>
          <a:p>
            <a:pPr algn="r">
              <a:lnSpc>
                <a:spcPts val="1833"/>
              </a:lnSpc>
            </a:pPr>
            <a:r>
              <a:rPr lang="en-US" sz="1458" b="1" dirty="0">
                <a:solidFill>
                  <a:srgbClr val="E5E0DF"/>
                </a:solidFill>
                <a:latin typeface="Unbounded Bold" pitchFamily="34" charset="0"/>
                <a:ea typeface="Unbounded Bold" pitchFamily="34" charset="-122"/>
                <a:cs typeface="Unbounded Bold" pitchFamily="34" charset="-120"/>
              </a:rPr>
              <a:t>Sprint 5</a:t>
            </a:r>
            <a:endParaRPr lang="en-US" sz="1458" dirty="0"/>
          </a:p>
        </p:txBody>
      </p:sp>
      <p:sp>
        <p:nvSpPr>
          <p:cNvPr id="26" name="Text 24"/>
          <p:cNvSpPr/>
          <p:nvPr/>
        </p:nvSpPr>
        <p:spPr>
          <a:xfrm>
            <a:off x="525760" y="4791571"/>
            <a:ext cx="4969371" cy="240308"/>
          </a:xfrm>
          <a:prstGeom prst="rect">
            <a:avLst/>
          </a:prstGeom>
          <a:noFill/>
          <a:ln/>
        </p:spPr>
        <p:txBody>
          <a:bodyPr wrap="none" lIns="0" tIns="0" rIns="0" bIns="0" rtlCol="0" anchor="t"/>
          <a:lstStyle/>
          <a:p>
            <a:pPr algn="r">
              <a:lnSpc>
                <a:spcPts val="1875"/>
              </a:lnSpc>
            </a:pPr>
            <a:r>
              <a:rPr lang="en-US" sz="1167" dirty="0">
                <a:solidFill>
                  <a:srgbClr val="E5E0DF"/>
                </a:solidFill>
                <a:latin typeface="Open Sans" pitchFamily="34" charset="0"/>
                <a:ea typeface="Open Sans" pitchFamily="34" charset="-122"/>
                <a:cs typeface="Open Sans" pitchFamily="34" charset="-120"/>
              </a:rPr>
              <a:t>8 Nov - 21 Nov</a:t>
            </a:r>
            <a:endParaRPr lang="en-US" sz="1167" dirty="0"/>
          </a:p>
        </p:txBody>
      </p:sp>
      <p:sp>
        <p:nvSpPr>
          <p:cNvPr id="27" name="Text 25"/>
          <p:cNvSpPr/>
          <p:nvPr/>
        </p:nvSpPr>
        <p:spPr>
          <a:xfrm>
            <a:off x="525760" y="5121969"/>
            <a:ext cx="4969371" cy="240308"/>
          </a:xfrm>
          <a:prstGeom prst="rect">
            <a:avLst/>
          </a:prstGeom>
          <a:noFill/>
          <a:ln/>
        </p:spPr>
        <p:txBody>
          <a:bodyPr wrap="none" lIns="0" tIns="0" rIns="0" bIns="0" rtlCol="0" anchor="t"/>
          <a:lstStyle/>
          <a:p>
            <a:pPr algn="r">
              <a:lnSpc>
                <a:spcPts val="1875"/>
              </a:lnSpc>
            </a:pPr>
            <a:r>
              <a:rPr lang="en-US" sz="1167" dirty="0">
                <a:solidFill>
                  <a:srgbClr val="E5E0DF"/>
                </a:solidFill>
                <a:latin typeface="Open Sans" pitchFamily="34" charset="0"/>
                <a:ea typeface="Open Sans" pitchFamily="34" charset="-122"/>
                <a:cs typeface="Open Sans" pitchFamily="34" charset="-120"/>
              </a:rPr>
              <a:t> Automation Testing</a:t>
            </a:r>
            <a:endParaRPr lang="en-US" sz="1167" dirty="0"/>
          </a:p>
        </p:txBody>
      </p:sp>
      <p:sp>
        <p:nvSpPr>
          <p:cNvPr id="28" name="Shape 26"/>
          <p:cNvSpPr/>
          <p:nvPr/>
        </p:nvSpPr>
        <p:spPr>
          <a:xfrm>
            <a:off x="6057901" y="5342037"/>
            <a:ext cx="300434" cy="38100"/>
          </a:xfrm>
          <a:prstGeom prst="roundRect">
            <a:avLst>
              <a:gd name="adj" fmla="val 591480"/>
            </a:avLst>
          </a:prstGeom>
          <a:solidFill>
            <a:srgbClr val="595959"/>
          </a:solidFill>
          <a:ln/>
        </p:spPr>
        <p:txBody>
          <a:bodyPr/>
          <a:lstStyle/>
          <a:p>
            <a:endParaRPr lang="en-US"/>
          </a:p>
        </p:txBody>
      </p:sp>
      <p:sp>
        <p:nvSpPr>
          <p:cNvPr id="29" name="Shape 27"/>
          <p:cNvSpPr/>
          <p:nvPr/>
        </p:nvSpPr>
        <p:spPr>
          <a:xfrm>
            <a:off x="6039694" y="5304780"/>
            <a:ext cx="112613" cy="112613"/>
          </a:xfrm>
          <a:prstGeom prst="roundRect">
            <a:avLst>
              <a:gd name="adj" fmla="val 338326"/>
            </a:avLst>
          </a:prstGeom>
          <a:solidFill>
            <a:srgbClr val="0A6FB6"/>
          </a:solidFill>
          <a:ln/>
        </p:spPr>
        <p:txBody>
          <a:bodyPr/>
          <a:lstStyle/>
          <a:p>
            <a:endParaRPr lang="en-US"/>
          </a:p>
        </p:txBody>
      </p:sp>
      <p:sp>
        <p:nvSpPr>
          <p:cNvPr id="30" name="Text 28"/>
          <p:cNvSpPr/>
          <p:nvPr/>
        </p:nvSpPr>
        <p:spPr>
          <a:xfrm>
            <a:off x="6696869" y="5243711"/>
            <a:ext cx="1877913" cy="234752"/>
          </a:xfrm>
          <a:prstGeom prst="rect">
            <a:avLst/>
          </a:prstGeom>
          <a:noFill/>
          <a:ln/>
        </p:spPr>
        <p:txBody>
          <a:bodyPr wrap="none" lIns="0" tIns="0" rIns="0" bIns="0" rtlCol="0" anchor="t"/>
          <a:lstStyle/>
          <a:p>
            <a:pPr>
              <a:lnSpc>
                <a:spcPts val="1833"/>
              </a:lnSpc>
            </a:pPr>
            <a:r>
              <a:rPr lang="en-US" sz="1458" b="1" dirty="0">
                <a:solidFill>
                  <a:srgbClr val="E5E0DF"/>
                </a:solidFill>
                <a:latin typeface="Unbounded Bold" pitchFamily="34" charset="0"/>
                <a:ea typeface="Unbounded Bold" pitchFamily="34" charset="-122"/>
                <a:cs typeface="Unbounded Bold" pitchFamily="34" charset="-120"/>
              </a:rPr>
              <a:t>Sprint 6</a:t>
            </a:r>
            <a:endParaRPr lang="en-US" sz="1458" dirty="0"/>
          </a:p>
        </p:txBody>
      </p:sp>
      <p:sp>
        <p:nvSpPr>
          <p:cNvPr id="31" name="Text 29"/>
          <p:cNvSpPr/>
          <p:nvPr/>
        </p:nvSpPr>
        <p:spPr>
          <a:xfrm>
            <a:off x="6696870" y="5568554"/>
            <a:ext cx="4969371" cy="240308"/>
          </a:xfrm>
          <a:prstGeom prst="rect">
            <a:avLst/>
          </a:prstGeom>
          <a:noFill/>
          <a:ln/>
        </p:spPr>
        <p:txBody>
          <a:bodyPr wrap="none" lIns="0" tIns="0" rIns="0" bIns="0" rtlCol="0" anchor="t"/>
          <a:lstStyle/>
          <a:p>
            <a:pPr>
              <a:lnSpc>
                <a:spcPts val="1875"/>
              </a:lnSpc>
            </a:pPr>
            <a:r>
              <a:rPr lang="en-US" sz="1167" dirty="0">
                <a:solidFill>
                  <a:srgbClr val="E5E0DF"/>
                </a:solidFill>
                <a:latin typeface="Open Sans" pitchFamily="34" charset="0"/>
                <a:ea typeface="Open Sans" pitchFamily="34" charset="-122"/>
                <a:cs typeface="Open Sans" pitchFamily="34" charset="-120"/>
              </a:rPr>
              <a:t>22Nov - 28 Nov</a:t>
            </a:r>
            <a:endParaRPr lang="en-US" sz="1167" dirty="0"/>
          </a:p>
        </p:txBody>
      </p:sp>
      <p:sp>
        <p:nvSpPr>
          <p:cNvPr id="32" name="Text 30"/>
          <p:cNvSpPr/>
          <p:nvPr/>
        </p:nvSpPr>
        <p:spPr>
          <a:xfrm>
            <a:off x="6696870" y="5898952"/>
            <a:ext cx="4969371" cy="240308"/>
          </a:xfrm>
          <a:prstGeom prst="rect">
            <a:avLst/>
          </a:prstGeom>
          <a:noFill/>
          <a:ln/>
        </p:spPr>
        <p:txBody>
          <a:bodyPr wrap="none" lIns="0" tIns="0" rIns="0" bIns="0" rtlCol="0" anchor="t"/>
          <a:lstStyle/>
          <a:p>
            <a:pPr>
              <a:lnSpc>
                <a:spcPts val="1875"/>
              </a:lnSpc>
            </a:pPr>
            <a:r>
              <a:rPr lang="en-US" sz="1167" dirty="0">
                <a:solidFill>
                  <a:srgbClr val="E5E0DF"/>
                </a:solidFill>
                <a:latin typeface="Open Sans" pitchFamily="34" charset="0"/>
                <a:ea typeface="Open Sans" pitchFamily="34" charset="-122"/>
                <a:cs typeface="Open Sans" pitchFamily="34" charset="-120"/>
              </a:rPr>
              <a:t>Final Execution</a:t>
            </a:r>
            <a:endParaRPr lang="en-US" sz="1167" dirty="0"/>
          </a:p>
        </p:txBody>
      </p:sp>
      <p:pic>
        <p:nvPicPr>
          <p:cNvPr id="33" name="Picture 32">
            <a:extLst>
              <a:ext uri="{FF2B5EF4-FFF2-40B4-BE49-F238E27FC236}">
                <a16:creationId xmlns:a16="http://schemas.microsoft.com/office/drawing/2014/main" id="{1DC99FBC-70A6-C47F-3B3C-6528FF566D01}"/>
              </a:ext>
            </a:extLst>
          </p:cNvPr>
          <p:cNvPicPr>
            <a:picLocks noChangeAspect="1"/>
          </p:cNvPicPr>
          <p:nvPr/>
        </p:nvPicPr>
        <p:blipFill>
          <a:blip r:embed="rId3"/>
          <a:stretch>
            <a:fillRect/>
          </a:stretch>
        </p:blipFill>
        <p:spPr>
          <a:xfrm>
            <a:off x="10604500" y="6223000"/>
            <a:ext cx="1587500" cy="545914"/>
          </a:xfrm>
          <a:prstGeom prst="rect">
            <a:avLst/>
          </a:prstGeom>
        </p:spPr>
      </p:pic>
      <p:pic>
        <p:nvPicPr>
          <p:cNvPr id="35" name="Picture 34" descr="A logo of a globe with a graduation cap&#10;&#10;AI-generated content may be incorrect.">
            <a:extLst>
              <a:ext uri="{FF2B5EF4-FFF2-40B4-BE49-F238E27FC236}">
                <a16:creationId xmlns:a16="http://schemas.microsoft.com/office/drawing/2014/main" id="{391709CC-6273-B67D-C6E0-026F8B4C3B6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19688" y="141934"/>
            <a:ext cx="822960" cy="7565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BDBE79-7438-EDD3-75EC-7BC12640A62E}"/>
              </a:ext>
            </a:extLst>
          </p:cNvPr>
          <p:cNvSpPr txBox="1"/>
          <p:nvPr/>
        </p:nvSpPr>
        <p:spPr>
          <a:xfrm>
            <a:off x="542925" y="320159"/>
            <a:ext cx="6096000" cy="707886"/>
          </a:xfrm>
          <a:prstGeom prst="rect">
            <a:avLst/>
          </a:prstGeom>
          <a:noFill/>
        </p:spPr>
        <p:txBody>
          <a:bodyPr wrap="square">
            <a:spAutoFit/>
          </a:bodyPr>
          <a:lstStyle/>
          <a:p>
            <a:r>
              <a:rPr lang="en-US" sz="4000" b="1" dirty="0">
                <a:solidFill>
                  <a:srgbClr val="FFFFFF"/>
                </a:solidFill>
                <a:latin typeface="Unbounded Bold" pitchFamily="34" charset="0"/>
                <a:ea typeface="Unbounded Bold" pitchFamily="34" charset="-122"/>
                <a:cs typeface="Unbounded Bold" pitchFamily="34" charset="-120"/>
              </a:rPr>
              <a:t>Manual Testing </a:t>
            </a:r>
            <a:endParaRPr lang="en-US" sz="4000" dirty="0"/>
          </a:p>
        </p:txBody>
      </p:sp>
      <p:pic>
        <p:nvPicPr>
          <p:cNvPr id="2" name="Picture 1"/>
          <p:cNvPicPr>
            <a:picLocks noChangeAspect="1"/>
          </p:cNvPicPr>
          <p:nvPr/>
        </p:nvPicPr>
        <p:blipFill>
          <a:blip r:embed="rId2"/>
          <a:stretch>
            <a:fillRect/>
          </a:stretch>
        </p:blipFill>
        <p:spPr>
          <a:xfrm>
            <a:off x="10606903" y="6315409"/>
            <a:ext cx="1585097" cy="542591"/>
          </a:xfrm>
          <a:prstGeom prst="rect">
            <a:avLst/>
          </a:prstGeom>
        </p:spPr>
      </p:pic>
      <p:sp>
        <p:nvSpPr>
          <p:cNvPr id="4" name="TextBox 3"/>
          <p:cNvSpPr txBox="1"/>
          <p:nvPr/>
        </p:nvSpPr>
        <p:spPr>
          <a:xfrm>
            <a:off x="542925" y="872835"/>
            <a:ext cx="11482820" cy="1877437"/>
          </a:xfrm>
          <a:prstGeom prst="rect">
            <a:avLst/>
          </a:prstGeom>
          <a:noFill/>
        </p:spPr>
        <p:txBody>
          <a:bodyPr wrap="square" rtlCol="0">
            <a:spAutoFit/>
          </a:bodyPr>
          <a:lstStyle/>
          <a:p>
            <a:br>
              <a:rPr lang="en-US" sz="2800" dirty="0">
                <a:solidFill>
                  <a:schemeClr val="bg1"/>
                </a:solidFill>
              </a:rPr>
            </a:br>
            <a:r>
              <a:rPr lang="en-US" sz="2000" dirty="0">
                <a:solidFill>
                  <a:schemeClr val="bg1"/>
                </a:solidFill>
                <a:latin typeface="Unbounded Bold"/>
                <a:ea typeface="Unbounded Bold"/>
              </a:rPr>
              <a:t>Manual Testing is the process of checking software manually to ensure it works correctly. The tester executes test cases step by step and compares the actual results with the expected results to find any bugs.</a:t>
            </a:r>
          </a:p>
          <a:p>
            <a:endParaRPr lang="en-US" sz="2800" dirty="0">
              <a:solidFill>
                <a:schemeClr val="bg1"/>
              </a:solidFill>
              <a:latin typeface="Unbounded Bold"/>
              <a:ea typeface="Unbounded Bold"/>
            </a:endParaRPr>
          </a:p>
        </p:txBody>
      </p:sp>
      <p:sp>
        <p:nvSpPr>
          <p:cNvPr id="15" name="Shape 1"/>
          <p:cNvSpPr/>
          <p:nvPr/>
        </p:nvSpPr>
        <p:spPr>
          <a:xfrm>
            <a:off x="348555" y="1442163"/>
            <a:ext cx="102791" cy="102791"/>
          </a:xfrm>
          <a:prstGeom prst="roundRect">
            <a:avLst>
              <a:gd name="adj" fmla="val 370656"/>
            </a:avLst>
          </a:prstGeom>
          <a:solidFill>
            <a:srgbClr val="0A6FB6"/>
          </a:solidFill>
          <a:ln/>
        </p:spPr>
        <p:txBody>
          <a:bodyPr/>
          <a:lstStyle/>
          <a:p>
            <a:endParaRPr lang="en-US"/>
          </a:p>
        </p:txBody>
      </p:sp>
      <p:sp>
        <p:nvSpPr>
          <p:cNvPr id="16" name="TextBox 15">
            <a:extLst>
              <a:ext uri="{FF2B5EF4-FFF2-40B4-BE49-F238E27FC236}">
                <a16:creationId xmlns:a16="http://schemas.microsoft.com/office/drawing/2014/main" id="{23BDBE79-7438-EDD3-75EC-7BC12640A62E}"/>
              </a:ext>
            </a:extLst>
          </p:cNvPr>
          <p:cNvSpPr txBox="1"/>
          <p:nvPr/>
        </p:nvSpPr>
        <p:spPr>
          <a:xfrm>
            <a:off x="542925" y="2595062"/>
            <a:ext cx="6096000" cy="707886"/>
          </a:xfrm>
          <a:prstGeom prst="rect">
            <a:avLst/>
          </a:prstGeom>
          <a:noFill/>
        </p:spPr>
        <p:txBody>
          <a:bodyPr wrap="square">
            <a:spAutoFit/>
          </a:bodyPr>
          <a:lstStyle/>
          <a:p>
            <a:r>
              <a:rPr lang="en-US" sz="4000" b="1" dirty="0">
                <a:solidFill>
                  <a:schemeClr val="bg1"/>
                </a:solidFill>
              </a:rPr>
              <a:t>Key Points:</a:t>
            </a:r>
            <a:endParaRPr lang="en-US" sz="4000" dirty="0">
              <a:solidFill>
                <a:schemeClr val="bg1"/>
              </a:solidFill>
            </a:endParaRPr>
          </a:p>
        </p:txBody>
      </p:sp>
      <p:sp>
        <p:nvSpPr>
          <p:cNvPr id="17" name="Shape 1"/>
          <p:cNvSpPr/>
          <p:nvPr/>
        </p:nvSpPr>
        <p:spPr>
          <a:xfrm>
            <a:off x="398115" y="3838993"/>
            <a:ext cx="102791" cy="102791"/>
          </a:xfrm>
          <a:prstGeom prst="roundRect">
            <a:avLst>
              <a:gd name="adj" fmla="val 370656"/>
            </a:avLst>
          </a:prstGeom>
          <a:solidFill>
            <a:srgbClr val="0A6FB6"/>
          </a:solidFill>
          <a:ln/>
        </p:spPr>
        <p:txBody>
          <a:bodyPr/>
          <a:lstStyle/>
          <a:p>
            <a:endParaRPr lang="en-US"/>
          </a:p>
        </p:txBody>
      </p:sp>
      <p:sp>
        <p:nvSpPr>
          <p:cNvPr id="18" name="Rectangle 1"/>
          <p:cNvSpPr>
            <a:spLocks noChangeArrowheads="1"/>
          </p:cNvSpPr>
          <p:nvPr/>
        </p:nvSpPr>
        <p:spPr bwMode="auto">
          <a:xfrm>
            <a:off x="542925" y="3591846"/>
            <a:ext cx="6003759" cy="188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solidFill>
                  <a:schemeClr val="bg1"/>
                </a:solidFill>
                <a:effectLst/>
                <a:latin typeface="Arial" panose="020B0604020202020204" pitchFamily="34" charset="0"/>
                <a:ea typeface="Unbounded Bold"/>
              </a:rPr>
              <a:t>Performed by a human tester.</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solidFill>
                  <a:schemeClr val="bg1"/>
                </a:solidFill>
                <a:effectLst/>
                <a:latin typeface="Arial" panose="020B0604020202020204" pitchFamily="34" charset="0"/>
                <a:ea typeface="Unbounded Bold"/>
              </a:rPr>
              <a:t>Uses predefined test cases and scenarios.</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solidFill>
                  <a:schemeClr val="bg1"/>
                </a:solidFill>
                <a:effectLst/>
                <a:latin typeface="Arial" panose="020B0604020202020204" pitchFamily="34" charset="0"/>
                <a:ea typeface="Unbounded Bold"/>
              </a:rPr>
              <a:t>Ensures software quality before release.</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solidFill>
                  <a:schemeClr val="bg1"/>
                </a:solidFill>
                <a:effectLst/>
                <a:latin typeface="Arial" panose="020B0604020202020204" pitchFamily="34" charset="0"/>
                <a:ea typeface="Unbounded Bold"/>
              </a:rPr>
              <a:t>Detects issues in functionality, UI, and performance</a:t>
            </a:r>
          </a:p>
        </p:txBody>
      </p:sp>
      <p:sp>
        <p:nvSpPr>
          <p:cNvPr id="19" name="Shape 1"/>
          <p:cNvSpPr/>
          <p:nvPr/>
        </p:nvSpPr>
        <p:spPr>
          <a:xfrm>
            <a:off x="390425" y="4307308"/>
            <a:ext cx="102791" cy="102791"/>
          </a:xfrm>
          <a:prstGeom prst="roundRect">
            <a:avLst>
              <a:gd name="adj" fmla="val 370656"/>
            </a:avLst>
          </a:prstGeom>
          <a:solidFill>
            <a:srgbClr val="0A6FB6"/>
          </a:solidFill>
          <a:ln/>
        </p:spPr>
        <p:txBody>
          <a:bodyPr/>
          <a:lstStyle/>
          <a:p>
            <a:endParaRPr lang="en-US"/>
          </a:p>
        </p:txBody>
      </p:sp>
      <p:sp>
        <p:nvSpPr>
          <p:cNvPr id="20" name="Shape 1"/>
          <p:cNvSpPr/>
          <p:nvPr/>
        </p:nvSpPr>
        <p:spPr>
          <a:xfrm>
            <a:off x="398115" y="4724227"/>
            <a:ext cx="102791" cy="102791"/>
          </a:xfrm>
          <a:prstGeom prst="roundRect">
            <a:avLst>
              <a:gd name="adj" fmla="val 370656"/>
            </a:avLst>
          </a:prstGeom>
          <a:solidFill>
            <a:srgbClr val="0A6FB6"/>
          </a:solidFill>
          <a:ln/>
        </p:spPr>
        <p:txBody>
          <a:bodyPr/>
          <a:lstStyle/>
          <a:p>
            <a:endParaRPr lang="en-US"/>
          </a:p>
        </p:txBody>
      </p:sp>
      <p:sp>
        <p:nvSpPr>
          <p:cNvPr id="22" name="Shape 1"/>
          <p:cNvSpPr/>
          <p:nvPr/>
        </p:nvSpPr>
        <p:spPr>
          <a:xfrm>
            <a:off x="398115" y="5217512"/>
            <a:ext cx="102791" cy="102791"/>
          </a:xfrm>
          <a:prstGeom prst="roundRect">
            <a:avLst>
              <a:gd name="adj" fmla="val 370656"/>
            </a:avLst>
          </a:prstGeom>
          <a:solidFill>
            <a:srgbClr val="0A6FB6"/>
          </a:solidFill>
          <a:ln/>
        </p:spPr>
        <p:txBody>
          <a:bodyPr/>
          <a:lstStyle/>
          <a:p>
            <a:endParaRPr lang="en-US"/>
          </a:p>
        </p:txBody>
      </p:sp>
    </p:spTree>
    <p:extLst>
      <p:ext uri="{BB962C8B-B14F-4D97-AF65-F5344CB8AC3E}">
        <p14:creationId xmlns:p14="http://schemas.microsoft.com/office/powerpoint/2010/main" val="344971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BDBE79-7438-EDD3-75EC-7BC12640A62E}"/>
              </a:ext>
            </a:extLst>
          </p:cNvPr>
          <p:cNvSpPr txBox="1"/>
          <p:nvPr/>
        </p:nvSpPr>
        <p:spPr>
          <a:xfrm>
            <a:off x="542925" y="195464"/>
            <a:ext cx="6383979" cy="954107"/>
          </a:xfrm>
          <a:prstGeom prst="rect">
            <a:avLst/>
          </a:prstGeom>
          <a:noFill/>
        </p:spPr>
        <p:txBody>
          <a:bodyPr wrap="square">
            <a:spAutoFit/>
          </a:bodyPr>
          <a:lstStyle/>
          <a:p>
            <a:r>
              <a:rPr lang="en-US" sz="2800" dirty="0">
                <a:solidFill>
                  <a:schemeClr val="bg1"/>
                </a:solidFill>
                <a:latin typeface="Unbounded Bold"/>
                <a:ea typeface="Unbounded Bold"/>
              </a:rPr>
              <a:t>Importance of Manual Testing</a:t>
            </a:r>
          </a:p>
        </p:txBody>
      </p:sp>
      <p:pic>
        <p:nvPicPr>
          <p:cNvPr id="2" name="Picture 1"/>
          <p:cNvPicPr>
            <a:picLocks noChangeAspect="1"/>
          </p:cNvPicPr>
          <p:nvPr/>
        </p:nvPicPr>
        <p:blipFill>
          <a:blip r:embed="rId2"/>
          <a:stretch>
            <a:fillRect/>
          </a:stretch>
        </p:blipFill>
        <p:spPr>
          <a:xfrm>
            <a:off x="10606903" y="6315409"/>
            <a:ext cx="1585097" cy="542591"/>
          </a:xfrm>
          <a:prstGeom prst="rect">
            <a:avLst/>
          </a:prstGeom>
        </p:spPr>
      </p:pic>
      <p:sp>
        <p:nvSpPr>
          <p:cNvPr id="15" name="Shape 1"/>
          <p:cNvSpPr/>
          <p:nvPr/>
        </p:nvSpPr>
        <p:spPr>
          <a:xfrm>
            <a:off x="6076950" y="1182985"/>
            <a:ext cx="38100" cy="5262662"/>
          </a:xfrm>
          <a:prstGeom prst="roundRect">
            <a:avLst>
              <a:gd name="adj" fmla="val 591480"/>
            </a:avLst>
          </a:prstGeom>
          <a:solidFill>
            <a:srgbClr val="595959"/>
          </a:solidFill>
          <a:ln/>
        </p:spPr>
        <p:txBody>
          <a:bodyPr/>
          <a:lstStyle/>
          <a:p>
            <a:endParaRPr lang="en-US"/>
          </a:p>
        </p:txBody>
      </p:sp>
      <p:sp>
        <p:nvSpPr>
          <p:cNvPr id="16" name="Shape 2"/>
          <p:cNvSpPr/>
          <p:nvPr/>
        </p:nvSpPr>
        <p:spPr>
          <a:xfrm>
            <a:off x="5833666" y="1332905"/>
            <a:ext cx="300434" cy="38100"/>
          </a:xfrm>
          <a:prstGeom prst="roundRect">
            <a:avLst>
              <a:gd name="adj" fmla="val 591480"/>
            </a:avLst>
          </a:prstGeom>
          <a:solidFill>
            <a:srgbClr val="595959"/>
          </a:solidFill>
          <a:ln/>
        </p:spPr>
        <p:txBody>
          <a:bodyPr/>
          <a:lstStyle/>
          <a:p>
            <a:endParaRPr lang="en-US"/>
          </a:p>
        </p:txBody>
      </p:sp>
      <p:sp>
        <p:nvSpPr>
          <p:cNvPr id="17" name="Shape 3"/>
          <p:cNvSpPr/>
          <p:nvPr/>
        </p:nvSpPr>
        <p:spPr>
          <a:xfrm>
            <a:off x="6039694" y="1295649"/>
            <a:ext cx="112613" cy="112613"/>
          </a:xfrm>
          <a:prstGeom prst="roundRect">
            <a:avLst>
              <a:gd name="adj" fmla="val 338326"/>
            </a:avLst>
          </a:prstGeom>
          <a:solidFill>
            <a:srgbClr val="0A6FB6"/>
          </a:solidFill>
          <a:ln/>
        </p:spPr>
        <p:txBody>
          <a:bodyPr/>
          <a:lstStyle/>
          <a:p>
            <a:endParaRPr lang="en-US"/>
          </a:p>
        </p:txBody>
      </p:sp>
      <p:sp>
        <p:nvSpPr>
          <p:cNvPr id="18" name="Shape 7"/>
          <p:cNvSpPr/>
          <p:nvPr/>
        </p:nvSpPr>
        <p:spPr>
          <a:xfrm>
            <a:off x="6057901" y="2081803"/>
            <a:ext cx="300434" cy="38100"/>
          </a:xfrm>
          <a:prstGeom prst="roundRect">
            <a:avLst>
              <a:gd name="adj" fmla="val 591480"/>
            </a:avLst>
          </a:prstGeom>
          <a:solidFill>
            <a:srgbClr val="595959"/>
          </a:solidFill>
          <a:ln/>
        </p:spPr>
        <p:txBody>
          <a:bodyPr/>
          <a:lstStyle/>
          <a:p>
            <a:endParaRPr lang="en-US"/>
          </a:p>
        </p:txBody>
      </p:sp>
      <p:sp>
        <p:nvSpPr>
          <p:cNvPr id="19" name="Shape 8"/>
          <p:cNvSpPr/>
          <p:nvPr/>
        </p:nvSpPr>
        <p:spPr>
          <a:xfrm>
            <a:off x="6039694" y="2044546"/>
            <a:ext cx="112613" cy="112613"/>
          </a:xfrm>
          <a:prstGeom prst="roundRect">
            <a:avLst>
              <a:gd name="adj" fmla="val 338326"/>
            </a:avLst>
          </a:prstGeom>
          <a:solidFill>
            <a:srgbClr val="0A6FB6"/>
          </a:solidFill>
          <a:ln/>
        </p:spPr>
        <p:txBody>
          <a:bodyPr/>
          <a:lstStyle/>
          <a:p>
            <a:endParaRPr lang="en-US"/>
          </a:p>
        </p:txBody>
      </p:sp>
      <p:sp>
        <p:nvSpPr>
          <p:cNvPr id="20" name="Shape 12"/>
          <p:cNvSpPr/>
          <p:nvPr/>
        </p:nvSpPr>
        <p:spPr>
          <a:xfrm>
            <a:off x="5833666" y="2706281"/>
            <a:ext cx="300434" cy="38100"/>
          </a:xfrm>
          <a:prstGeom prst="roundRect">
            <a:avLst>
              <a:gd name="adj" fmla="val 591480"/>
            </a:avLst>
          </a:prstGeom>
          <a:solidFill>
            <a:srgbClr val="595959"/>
          </a:solidFill>
          <a:ln/>
        </p:spPr>
        <p:txBody>
          <a:bodyPr/>
          <a:lstStyle/>
          <a:p>
            <a:endParaRPr lang="en-US"/>
          </a:p>
        </p:txBody>
      </p:sp>
      <p:sp>
        <p:nvSpPr>
          <p:cNvPr id="21" name="Shape 13"/>
          <p:cNvSpPr/>
          <p:nvPr/>
        </p:nvSpPr>
        <p:spPr>
          <a:xfrm>
            <a:off x="6039694" y="2655169"/>
            <a:ext cx="112613" cy="112613"/>
          </a:xfrm>
          <a:prstGeom prst="roundRect">
            <a:avLst>
              <a:gd name="adj" fmla="val 338326"/>
            </a:avLst>
          </a:prstGeom>
          <a:solidFill>
            <a:srgbClr val="0A6FB6"/>
          </a:solidFill>
          <a:ln/>
        </p:spPr>
        <p:txBody>
          <a:bodyPr/>
          <a:lstStyle/>
          <a:p>
            <a:endParaRPr lang="en-US"/>
          </a:p>
        </p:txBody>
      </p:sp>
      <p:sp>
        <p:nvSpPr>
          <p:cNvPr id="22" name="Shape 16"/>
          <p:cNvSpPr/>
          <p:nvPr/>
        </p:nvSpPr>
        <p:spPr>
          <a:xfrm>
            <a:off x="6057901" y="3552538"/>
            <a:ext cx="300434" cy="38100"/>
          </a:xfrm>
          <a:prstGeom prst="roundRect">
            <a:avLst>
              <a:gd name="adj" fmla="val 591480"/>
            </a:avLst>
          </a:prstGeom>
          <a:solidFill>
            <a:srgbClr val="595959"/>
          </a:solidFill>
          <a:ln/>
        </p:spPr>
        <p:txBody>
          <a:bodyPr/>
          <a:lstStyle/>
          <a:p>
            <a:endParaRPr lang="en-US"/>
          </a:p>
        </p:txBody>
      </p:sp>
      <p:sp>
        <p:nvSpPr>
          <p:cNvPr id="23" name="Shape 17"/>
          <p:cNvSpPr/>
          <p:nvPr/>
        </p:nvSpPr>
        <p:spPr>
          <a:xfrm>
            <a:off x="6039694" y="3515281"/>
            <a:ext cx="112613" cy="112613"/>
          </a:xfrm>
          <a:prstGeom prst="roundRect">
            <a:avLst>
              <a:gd name="adj" fmla="val 338326"/>
            </a:avLst>
          </a:prstGeom>
          <a:solidFill>
            <a:srgbClr val="0A6FB6"/>
          </a:solidFill>
          <a:ln/>
        </p:spPr>
        <p:txBody>
          <a:bodyPr/>
          <a:lstStyle/>
          <a:p>
            <a:endParaRPr lang="en-US"/>
          </a:p>
        </p:txBody>
      </p:sp>
      <p:sp>
        <p:nvSpPr>
          <p:cNvPr id="24" name="Shape 21"/>
          <p:cNvSpPr/>
          <p:nvPr/>
        </p:nvSpPr>
        <p:spPr>
          <a:xfrm>
            <a:off x="5833666" y="4343375"/>
            <a:ext cx="300434" cy="38100"/>
          </a:xfrm>
          <a:prstGeom prst="roundRect">
            <a:avLst>
              <a:gd name="adj" fmla="val 591480"/>
            </a:avLst>
          </a:prstGeom>
          <a:solidFill>
            <a:srgbClr val="595959"/>
          </a:solidFill>
          <a:ln/>
        </p:spPr>
        <p:txBody>
          <a:bodyPr/>
          <a:lstStyle/>
          <a:p>
            <a:endParaRPr lang="en-US"/>
          </a:p>
        </p:txBody>
      </p:sp>
      <p:sp>
        <p:nvSpPr>
          <p:cNvPr id="25" name="Shape 22"/>
          <p:cNvSpPr/>
          <p:nvPr/>
        </p:nvSpPr>
        <p:spPr>
          <a:xfrm>
            <a:off x="6039694" y="4292264"/>
            <a:ext cx="112613" cy="112613"/>
          </a:xfrm>
          <a:prstGeom prst="roundRect">
            <a:avLst>
              <a:gd name="adj" fmla="val 338326"/>
            </a:avLst>
          </a:prstGeom>
          <a:solidFill>
            <a:srgbClr val="0A6FB6"/>
          </a:solidFill>
          <a:ln/>
        </p:spPr>
        <p:txBody>
          <a:bodyPr/>
          <a:lstStyle/>
          <a:p>
            <a:endParaRPr lang="en-US"/>
          </a:p>
        </p:txBody>
      </p:sp>
      <p:sp>
        <p:nvSpPr>
          <p:cNvPr id="26" name="Shape 26"/>
          <p:cNvSpPr/>
          <p:nvPr/>
        </p:nvSpPr>
        <p:spPr>
          <a:xfrm>
            <a:off x="6057901" y="5203487"/>
            <a:ext cx="300434" cy="38100"/>
          </a:xfrm>
          <a:prstGeom prst="roundRect">
            <a:avLst>
              <a:gd name="adj" fmla="val 591480"/>
            </a:avLst>
          </a:prstGeom>
          <a:solidFill>
            <a:srgbClr val="595959"/>
          </a:solidFill>
          <a:ln/>
        </p:spPr>
        <p:txBody>
          <a:bodyPr/>
          <a:lstStyle/>
          <a:p>
            <a:endParaRPr lang="en-US"/>
          </a:p>
        </p:txBody>
      </p:sp>
      <p:sp>
        <p:nvSpPr>
          <p:cNvPr id="27" name="Shape 27"/>
          <p:cNvSpPr/>
          <p:nvPr/>
        </p:nvSpPr>
        <p:spPr>
          <a:xfrm>
            <a:off x="6039694" y="5180085"/>
            <a:ext cx="112613" cy="112613"/>
          </a:xfrm>
          <a:prstGeom prst="roundRect">
            <a:avLst>
              <a:gd name="adj" fmla="val 338326"/>
            </a:avLst>
          </a:prstGeom>
          <a:solidFill>
            <a:srgbClr val="0A6FB6"/>
          </a:solidFill>
          <a:ln/>
        </p:spPr>
        <p:txBody>
          <a:bodyPr/>
          <a:lstStyle/>
          <a:p>
            <a:endParaRPr lang="en-US"/>
          </a:p>
        </p:txBody>
      </p:sp>
      <p:sp>
        <p:nvSpPr>
          <p:cNvPr id="5" name="Rectangle 4"/>
          <p:cNvSpPr/>
          <p:nvPr/>
        </p:nvSpPr>
        <p:spPr>
          <a:xfrm>
            <a:off x="1903163" y="1186339"/>
            <a:ext cx="2954655" cy="369332"/>
          </a:xfrm>
          <a:prstGeom prst="rect">
            <a:avLst/>
          </a:prstGeom>
        </p:spPr>
        <p:txBody>
          <a:bodyPr wrap="none">
            <a:spAutoFit/>
          </a:bodyPr>
          <a:lstStyle/>
          <a:p>
            <a:r>
              <a:rPr lang="en-US" dirty="0">
                <a:solidFill>
                  <a:schemeClr val="bg1"/>
                </a:solidFill>
                <a:latin typeface="Unbounded Bold"/>
                <a:ea typeface="Unbounded Bold"/>
              </a:rPr>
              <a:t>Helps find real user issues</a:t>
            </a:r>
          </a:p>
        </p:txBody>
      </p:sp>
      <p:sp>
        <p:nvSpPr>
          <p:cNvPr id="7" name="Rectangle 6"/>
          <p:cNvSpPr/>
          <p:nvPr/>
        </p:nvSpPr>
        <p:spPr>
          <a:xfrm>
            <a:off x="6544588" y="1932741"/>
            <a:ext cx="3377848" cy="369332"/>
          </a:xfrm>
          <a:prstGeom prst="rect">
            <a:avLst/>
          </a:prstGeom>
        </p:spPr>
        <p:txBody>
          <a:bodyPr wrap="none">
            <a:spAutoFit/>
          </a:bodyPr>
          <a:lstStyle/>
          <a:p>
            <a:r>
              <a:rPr lang="en-US" dirty="0">
                <a:solidFill>
                  <a:schemeClr val="bg1"/>
                </a:solidFill>
                <a:latin typeface="Unbounded Bold"/>
                <a:ea typeface="Unbounded Bold"/>
              </a:rPr>
              <a:t> Identifies UI and UX problems</a:t>
            </a:r>
          </a:p>
        </p:txBody>
      </p:sp>
      <p:sp>
        <p:nvSpPr>
          <p:cNvPr id="28" name="Rectangle 27"/>
          <p:cNvSpPr/>
          <p:nvPr/>
        </p:nvSpPr>
        <p:spPr>
          <a:xfrm>
            <a:off x="1467811" y="2357075"/>
            <a:ext cx="4057521" cy="646331"/>
          </a:xfrm>
          <a:prstGeom prst="rect">
            <a:avLst/>
          </a:prstGeom>
        </p:spPr>
        <p:txBody>
          <a:bodyPr wrap="none">
            <a:spAutoFit/>
          </a:bodyPr>
          <a:lstStyle/>
          <a:p>
            <a:r>
              <a:rPr lang="en-US" dirty="0">
                <a:solidFill>
                  <a:schemeClr val="bg1"/>
                </a:solidFill>
                <a:latin typeface="Unbounded Bold"/>
                <a:ea typeface="Unbounded Bold"/>
              </a:rPr>
              <a:t> Helps testers understand </a:t>
            </a:r>
          </a:p>
          <a:p>
            <a:r>
              <a:rPr lang="en-US" dirty="0">
                <a:solidFill>
                  <a:schemeClr val="bg1"/>
                </a:solidFill>
                <a:latin typeface="Unbounded Bold"/>
                <a:ea typeface="Unbounded Bold"/>
              </a:rPr>
              <a:t>the system better</a:t>
            </a:r>
            <a:endParaRPr lang="en-US" dirty="0"/>
          </a:p>
        </p:txBody>
      </p:sp>
      <p:sp>
        <p:nvSpPr>
          <p:cNvPr id="29" name="Rectangle 28"/>
          <p:cNvSpPr/>
          <p:nvPr/>
        </p:nvSpPr>
        <p:spPr>
          <a:xfrm>
            <a:off x="6479622" y="3400567"/>
            <a:ext cx="3916457" cy="369332"/>
          </a:xfrm>
          <a:prstGeom prst="rect">
            <a:avLst/>
          </a:prstGeom>
        </p:spPr>
        <p:txBody>
          <a:bodyPr wrap="none">
            <a:spAutoFit/>
          </a:bodyPr>
          <a:lstStyle/>
          <a:p>
            <a:r>
              <a:rPr lang="en-US" dirty="0">
                <a:solidFill>
                  <a:schemeClr val="bg1"/>
                </a:solidFill>
                <a:latin typeface="Unbounded Bold"/>
                <a:ea typeface="Unbounded Bold"/>
              </a:rPr>
              <a:t> Required before automation testing</a:t>
            </a:r>
          </a:p>
        </p:txBody>
      </p:sp>
      <p:sp>
        <p:nvSpPr>
          <p:cNvPr id="30" name="Rectangle 29"/>
          <p:cNvSpPr/>
          <p:nvPr/>
        </p:nvSpPr>
        <p:spPr>
          <a:xfrm>
            <a:off x="1011420" y="4020209"/>
            <a:ext cx="4546437" cy="646331"/>
          </a:xfrm>
          <a:prstGeom prst="rect">
            <a:avLst/>
          </a:prstGeom>
        </p:spPr>
        <p:txBody>
          <a:bodyPr wrap="none">
            <a:spAutoFit/>
          </a:bodyPr>
          <a:lstStyle/>
          <a:p>
            <a:r>
              <a:rPr lang="en-US" dirty="0">
                <a:solidFill>
                  <a:schemeClr val="bg1"/>
                </a:solidFill>
                <a:latin typeface="Unbounded Bold"/>
                <a:ea typeface="Unbounded Bold"/>
              </a:rPr>
              <a:t> Finds issues that automation</a:t>
            </a:r>
          </a:p>
          <a:p>
            <a:r>
              <a:rPr lang="en-US" dirty="0">
                <a:solidFill>
                  <a:schemeClr val="bg1"/>
                </a:solidFill>
                <a:latin typeface="Unbounded Bold"/>
                <a:ea typeface="Unbounded Bold"/>
              </a:rPr>
              <a:t> cannot detect</a:t>
            </a:r>
          </a:p>
        </p:txBody>
      </p:sp>
      <p:sp>
        <p:nvSpPr>
          <p:cNvPr id="31" name="Rectangle 30"/>
          <p:cNvSpPr/>
          <p:nvPr/>
        </p:nvSpPr>
        <p:spPr>
          <a:xfrm>
            <a:off x="6544588" y="5018821"/>
            <a:ext cx="3134191" cy="369332"/>
          </a:xfrm>
          <a:prstGeom prst="rect">
            <a:avLst/>
          </a:prstGeom>
        </p:spPr>
        <p:txBody>
          <a:bodyPr wrap="none">
            <a:spAutoFit/>
          </a:bodyPr>
          <a:lstStyle/>
          <a:p>
            <a:r>
              <a:rPr lang="en-US" dirty="0">
                <a:solidFill>
                  <a:schemeClr val="bg1"/>
                </a:solidFill>
                <a:latin typeface="Unbounded Bold"/>
                <a:ea typeface="Unbounded Bold"/>
              </a:rPr>
              <a:t> Flexible and easy to update</a:t>
            </a:r>
          </a:p>
        </p:txBody>
      </p:sp>
      <p:sp>
        <p:nvSpPr>
          <p:cNvPr id="32" name="Shape 26"/>
          <p:cNvSpPr/>
          <p:nvPr/>
        </p:nvSpPr>
        <p:spPr>
          <a:xfrm>
            <a:off x="6099950" y="6267116"/>
            <a:ext cx="300434" cy="38100"/>
          </a:xfrm>
          <a:prstGeom prst="roundRect">
            <a:avLst>
              <a:gd name="adj" fmla="val 591480"/>
            </a:avLst>
          </a:prstGeom>
          <a:solidFill>
            <a:srgbClr val="595959"/>
          </a:solidFill>
          <a:ln/>
        </p:spPr>
        <p:txBody>
          <a:bodyPr/>
          <a:lstStyle/>
          <a:p>
            <a:endParaRPr lang="en-US"/>
          </a:p>
        </p:txBody>
      </p:sp>
      <p:sp>
        <p:nvSpPr>
          <p:cNvPr id="33" name="Shape 26"/>
          <p:cNvSpPr/>
          <p:nvPr/>
        </p:nvSpPr>
        <p:spPr>
          <a:xfrm>
            <a:off x="5780847" y="5757039"/>
            <a:ext cx="300434" cy="38100"/>
          </a:xfrm>
          <a:prstGeom prst="roundRect">
            <a:avLst>
              <a:gd name="adj" fmla="val 591480"/>
            </a:avLst>
          </a:prstGeom>
          <a:solidFill>
            <a:srgbClr val="595959"/>
          </a:solidFill>
          <a:ln/>
        </p:spPr>
        <p:txBody>
          <a:bodyPr/>
          <a:lstStyle/>
          <a:p>
            <a:endParaRPr lang="en-US"/>
          </a:p>
        </p:txBody>
      </p:sp>
      <p:sp>
        <p:nvSpPr>
          <p:cNvPr id="34" name="Rectangle 33"/>
          <p:cNvSpPr/>
          <p:nvPr/>
        </p:nvSpPr>
        <p:spPr>
          <a:xfrm>
            <a:off x="2046575" y="5292698"/>
            <a:ext cx="3425938" cy="646331"/>
          </a:xfrm>
          <a:prstGeom prst="rect">
            <a:avLst/>
          </a:prstGeom>
        </p:spPr>
        <p:txBody>
          <a:bodyPr wrap="none">
            <a:spAutoFit/>
          </a:bodyPr>
          <a:lstStyle/>
          <a:p>
            <a:r>
              <a:rPr lang="en-US" dirty="0">
                <a:solidFill>
                  <a:schemeClr val="bg1"/>
                </a:solidFill>
                <a:latin typeface="Unbounded Bold"/>
                <a:ea typeface="Unbounded Bold"/>
              </a:rPr>
              <a:t>Suitable for small and </a:t>
            </a:r>
          </a:p>
          <a:p>
            <a:r>
              <a:rPr lang="en-US" dirty="0">
                <a:solidFill>
                  <a:schemeClr val="bg1"/>
                </a:solidFill>
                <a:latin typeface="Unbounded Bold"/>
                <a:ea typeface="Unbounded Bold"/>
              </a:rPr>
              <a:t>medium projects</a:t>
            </a:r>
          </a:p>
        </p:txBody>
      </p:sp>
      <p:sp>
        <p:nvSpPr>
          <p:cNvPr id="35" name="Shape 27"/>
          <p:cNvSpPr/>
          <p:nvPr/>
        </p:nvSpPr>
        <p:spPr>
          <a:xfrm>
            <a:off x="6037109" y="5720046"/>
            <a:ext cx="112613" cy="112613"/>
          </a:xfrm>
          <a:prstGeom prst="roundRect">
            <a:avLst>
              <a:gd name="adj" fmla="val 338326"/>
            </a:avLst>
          </a:prstGeom>
          <a:solidFill>
            <a:srgbClr val="0A6FB6"/>
          </a:solidFill>
          <a:ln/>
        </p:spPr>
        <p:txBody>
          <a:bodyPr/>
          <a:lstStyle/>
          <a:p>
            <a:endParaRPr lang="en-US"/>
          </a:p>
        </p:txBody>
      </p:sp>
      <p:sp>
        <p:nvSpPr>
          <p:cNvPr id="36" name="Shape 27"/>
          <p:cNvSpPr/>
          <p:nvPr/>
        </p:nvSpPr>
        <p:spPr>
          <a:xfrm>
            <a:off x="6039689" y="6219181"/>
            <a:ext cx="112613" cy="112613"/>
          </a:xfrm>
          <a:prstGeom prst="roundRect">
            <a:avLst>
              <a:gd name="adj" fmla="val 338326"/>
            </a:avLst>
          </a:prstGeom>
          <a:solidFill>
            <a:srgbClr val="0A6FB6"/>
          </a:solidFill>
          <a:ln/>
        </p:spPr>
        <p:txBody>
          <a:bodyPr/>
          <a:lstStyle/>
          <a:p>
            <a:endParaRPr lang="en-US"/>
          </a:p>
        </p:txBody>
      </p:sp>
      <p:sp>
        <p:nvSpPr>
          <p:cNvPr id="37" name="Rectangle 36"/>
          <p:cNvSpPr/>
          <p:nvPr/>
        </p:nvSpPr>
        <p:spPr>
          <a:xfrm>
            <a:off x="6423384" y="6082450"/>
            <a:ext cx="3873689" cy="369332"/>
          </a:xfrm>
          <a:prstGeom prst="rect">
            <a:avLst/>
          </a:prstGeom>
        </p:spPr>
        <p:txBody>
          <a:bodyPr wrap="none">
            <a:spAutoFit/>
          </a:bodyPr>
          <a:lstStyle/>
          <a:p>
            <a:r>
              <a:rPr lang="en-US" dirty="0">
                <a:solidFill>
                  <a:schemeClr val="bg1"/>
                </a:solidFill>
                <a:latin typeface="Unbounded Bold"/>
                <a:ea typeface="Unbounded Bold"/>
              </a:rPr>
              <a:t> Reduces cost by finding bugs early</a:t>
            </a:r>
          </a:p>
        </p:txBody>
      </p:sp>
    </p:spTree>
    <p:extLst>
      <p:ext uri="{BB962C8B-B14F-4D97-AF65-F5344CB8AC3E}">
        <p14:creationId xmlns:p14="http://schemas.microsoft.com/office/powerpoint/2010/main" val="1392290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342</TotalTime>
  <Words>1087</Words>
  <Application>Microsoft Office PowerPoint</Application>
  <PresentationFormat>Widescreen</PresentationFormat>
  <Paragraphs>247</Paragraphs>
  <Slides>32</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ADLaM Display</vt:lpstr>
      <vt:lpstr>Aptos</vt:lpstr>
      <vt:lpstr>Aptos Display</vt:lpstr>
      <vt:lpstr>Arial</vt:lpstr>
      <vt:lpstr>Open Sans</vt:lpstr>
      <vt:lpstr>Unbounded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NewVision</dc:creator>
  <cp:lastModifiedBy>Amr Khaled Abdelkariem</cp:lastModifiedBy>
  <cp:revision>27</cp:revision>
  <dcterms:created xsi:type="dcterms:W3CDTF">2025-12-07T15:08:43Z</dcterms:created>
  <dcterms:modified xsi:type="dcterms:W3CDTF">2025-12-08T15:06:58Z</dcterms:modified>
</cp:coreProperties>
</file>